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4" r:id="rId1"/>
    <p:sldMasterId id="2147483958" r:id="rId2"/>
    <p:sldMasterId id="2147483970" r:id="rId3"/>
    <p:sldMasterId id="2147483982" r:id="rId4"/>
    <p:sldMasterId id="2147484038" r:id="rId5"/>
    <p:sldMasterId id="2147484064" r:id="rId6"/>
  </p:sldMasterIdLst>
  <p:notesMasterIdLst>
    <p:notesMasterId r:id="rId50"/>
  </p:notesMasterIdLst>
  <p:sldIdLst>
    <p:sldId id="489" r:id="rId7"/>
    <p:sldId id="497" r:id="rId8"/>
    <p:sldId id="498" r:id="rId9"/>
    <p:sldId id="480" r:id="rId10"/>
    <p:sldId id="479" r:id="rId11"/>
    <p:sldId id="460" r:id="rId12"/>
    <p:sldId id="467" r:id="rId13"/>
    <p:sldId id="468" r:id="rId14"/>
    <p:sldId id="465" r:id="rId15"/>
    <p:sldId id="466" r:id="rId16"/>
    <p:sldId id="335" r:id="rId17"/>
    <p:sldId id="315" r:id="rId18"/>
    <p:sldId id="490" r:id="rId19"/>
    <p:sldId id="451" r:id="rId20"/>
    <p:sldId id="443" r:id="rId21"/>
    <p:sldId id="356" r:id="rId22"/>
    <p:sldId id="454" r:id="rId23"/>
    <p:sldId id="316" r:id="rId24"/>
    <p:sldId id="323" r:id="rId25"/>
    <p:sldId id="469" r:id="rId26"/>
    <p:sldId id="477" r:id="rId27"/>
    <p:sldId id="471" r:id="rId28"/>
    <p:sldId id="435" r:id="rId29"/>
    <p:sldId id="478" r:id="rId30"/>
    <p:sldId id="446" r:id="rId31"/>
    <p:sldId id="505" r:id="rId32"/>
    <p:sldId id="508" r:id="rId33"/>
    <p:sldId id="362" r:id="rId34"/>
    <p:sldId id="473" r:id="rId35"/>
    <p:sldId id="495" r:id="rId36"/>
    <p:sldId id="501" r:id="rId37"/>
    <p:sldId id="502" r:id="rId38"/>
    <p:sldId id="503" r:id="rId39"/>
    <p:sldId id="493" r:id="rId40"/>
    <p:sldId id="313" r:id="rId41"/>
    <p:sldId id="458" r:id="rId42"/>
    <p:sldId id="507" r:id="rId43"/>
    <p:sldId id="491" r:id="rId44"/>
    <p:sldId id="499" r:id="rId45"/>
    <p:sldId id="500" r:id="rId46"/>
    <p:sldId id="366" r:id="rId47"/>
    <p:sldId id="365" r:id="rId48"/>
    <p:sldId id="456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D16"/>
    <a:srgbClr val="CB0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77" autoAdjust="0"/>
    <p:restoredTop sz="94847" autoAdjust="0"/>
  </p:normalViewPr>
  <p:slideViewPr>
    <p:cSldViewPr snapToGrid="0" snapToObjects="1">
      <p:cViewPr varScale="1">
        <p:scale>
          <a:sx n="101" d="100"/>
          <a:sy n="101" d="100"/>
        </p:scale>
        <p:origin x="14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9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5B69E-2569-0746-84FA-FF46F448CD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B8E19-DDC3-E744-A9CA-453BC6CCA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4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402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Jim Collins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Management Guru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and his </a:t>
            </a:r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team studied outstanding business leaders.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started the work expecting to find that great transformational leaders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start with vision and strategy.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Instead, they found that leaders.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006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10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000"/>
              </a:lnSpc>
            </a:pPr>
            <a:r>
              <a:rPr lang="en-US" sz="1200" b="1" spc="-40" dirty="0">
                <a:solidFill>
                  <a:schemeClr val="tx1"/>
                </a:solidFill>
                <a:latin typeface="+mn-lt"/>
                <a:cs typeface="Calibri"/>
              </a:rPr>
              <a:t>Leaders have vision-never lose focus.</a:t>
            </a:r>
          </a:p>
          <a:p>
            <a:pPr>
              <a:lnSpc>
                <a:spcPts val="4000"/>
              </a:lnSpc>
            </a:pPr>
            <a:r>
              <a:rPr lang="en-US" sz="1200" b="1" spc="-40" dirty="0">
                <a:solidFill>
                  <a:schemeClr val="tx1"/>
                </a:solidFill>
                <a:latin typeface="+mn-lt"/>
                <a:cs typeface="Calibri"/>
              </a:rPr>
              <a:t>Single-minded about what it’s after.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10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Headlines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PHOTOS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ASEAN to become world’s fourth largest economy by 2030 – Singapore PM Lee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Singapore firms must team up to expand abroad, says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EXPAND THIS MARKET?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only way forward is solidarity and unity of purpose!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155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42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LESSONS ON LEADERSHIP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EMBRACE LEARNING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 to events!  If you don’t, you’ll disappear!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 help you and your teams grow!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be an armchair learner!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93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big are your goals?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75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big are your goals?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55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big are your goals?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78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+mn-lt"/>
                <a:cs typeface="Calibri"/>
              </a:rPr>
              <a:t>Look at the oyster and the pearl</a:t>
            </a:r>
          </a:p>
          <a:p>
            <a:pPr algn="l"/>
            <a:r>
              <a:rPr lang="en-US" sz="1200" dirty="0">
                <a:latin typeface="+mn-lt"/>
                <a:cs typeface="Calibri"/>
              </a:rPr>
              <a:t>The obstacles help you grow!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3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Road Less Travelled – Robert Frost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took the road less travelled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 account of my story from Australia to Singapore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Lessons I learned along the way…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 : Journey to the Amazon Forest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895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+mn-lt"/>
                <a:cs typeface="Calibri"/>
              </a:rPr>
              <a:t>Look at the oyster and the pearl</a:t>
            </a:r>
          </a:p>
          <a:p>
            <a:pPr algn="l"/>
            <a:r>
              <a:rPr lang="en-US" sz="1200" dirty="0">
                <a:latin typeface="+mn-lt"/>
                <a:cs typeface="Calibri"/>
              </a:rPr>
              <a:t>The obstacles help you grow!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36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Pursuit for the opening of MARKET SINGAPORE AND MARKET MALAYSIA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(SHOW THE PROPOSALS PHOTOS)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– PHOTOS OF MILLION DOLLAR CLUB)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here because they persevere and refuse to give up!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68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+mn-lt"/>
                <a:cs typeface="Calibri"/>
              </a:rPr>
              <a:t>Look at the oyster and the pearl</a:t>
            </a:r>
          </a:p>
          <a:p>
            <a:pPr algn="l"/>
            <a:r>
              <a:rPr lang="en-US" sz="1200" dirty="0">
                <a:latin typeface="+mn-lt"/>
                <a:cs typeface="Calibri"/>
              </a:rPr>
              <a:t>The obstacles help you grow!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36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dirty="0"/>
              <a:t>If Howard Schultz gave up after being turned down by banks 242 times, there would be no ….(show picture of Starbucks)</a:t>
            </a:r>
          </a:p>
          <a:p>
            <a:pPr lvl="0"/>
            <a:r>
              <a:rPr lang="en-US" sz="1200" dirty="0"/>
              <a:t>Photo of </a:t>
            </a:r>
            <a:r>
              <a:rPr lang="en-US" sz="1200" dirty="0" err="1"/>
              <a:t>Mohd</a:t>
            </a:r>
            <a:r>
              <a:rPr lang="en-US" sz="1200" dirty="0"/>
              <a:t> Ali “I hated every minute of training, but I said, Don’t quit!” Suffer now and live the rest of your life as a champion.</a:t>
            </a:r>
          </a:p>
          <a:p>
            <a:pPr lvl="0"/>
            <a:r>
              <a:rPr lang="en-US" sz="1200" dirty="0"/>
              <a:t>When a child learns to walk and falls down 50 times, he never thinks to himself :”maybe this isn’t for me?”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0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Pursuit for the opening of MARKET SINGAPORE AND MARKET MALAYSIA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(SHOW THE PROPOSALS PHOTOS)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(SLIDE – PHOTOS OF MILLION DOLLAR CLUB)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here because they persevere and refuse to give up!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68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Carpe Diem – Let’s seize the moment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best is yet to be!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57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100"/>
              </a:lnSpc>
            </a:pPr>
            <a:r>
              <a:rPr lang="en-US" sz="2000" dirty="0">
                <a:latin typeface="+mn-lt"/>
                <a:cs typeface="Calibri"/>
              </a:rPr>
              <a:t>A Sense of Contribution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“A sense of contribution makes all of life worthwhile.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Imagine what a better world it would be if all of us cultivated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a sense of contribution.” Anthony Robbins – Awake the Giant Within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 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Look at Andrew Carnegie,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at one time the wealthiest man in America!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 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What was his significant contribution to society?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770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Look at Andrew Carnegie,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at one time the wealthiest man in America!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 What was his significant contribution to society?</a:t>
            </a:r>
          </a:p>
          <a:p>
            <a:pPr>
              <a:lnSpc>
                <a:spcPts val="3100"/>
              </a:lnSpc>
            </a:pPr>
            <a:r>
              <a:rPr lang="en-US" sz="1200" dirty="0">
                <a:latin typeface="+mn-lt"/>
                <a:cs typeface="Calibri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 to America from his native Scotland.  Did variety of odd jobs.  Ended up eventually as the largest steel manufacturer in USA.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 philanthropist donating current equivalent of US$400 billion to various charities, universities and libraries.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one point, he had 43 millionaires working for him (in late 1800’s, a millionaire was a very rare person.)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interviewed, he said he found gold out of a mountain of dust!  He coached 43 employees to be millionaires!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68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08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+mn-lt"/>
                <a:cs typeface="Calibri"/>
              </a:rPr>
              <a:t>Look at the oyster and the pearl</a:t>
            </a:r>
          </a:p>
          <a:p>
            <a:pPr algn="l"/>
            <a:r>
              <a:rPr lang="en-US" sz="1200" dirty="0">
                <a:latin typeface="+mn-lt"/>
                <a:cs typeface="Calibri"/>
              </a:rPr>
              <a:t>The obstacles help you grow!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36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Keys to Success 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PASSION (not in slide)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 of the Greatest Showman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 of Phineas, son of a humble tailor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 grand dreams to change the world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at the lyrics…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relevant is this to MA?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15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+mn-lt"/>
                <a:cs typeface="Calibri"/>
              </a:rPr>
              <a:t>Look at the oyster and the pearl</a:t>
            </a:r>
          </a:p>
          <a:p>
            <a:pPr algn="l"/>
            <a:r>
              <a:rPr lang="en-US" sz="1200" dirty="0">
                <a:latin typeface="+mn-lt"/>
                <a:cs typeface="Calibri"/>
              </a:rPr>
              <a:t>The obstacles help you grow!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367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latin typeface="+mn-lt"/>
                <a:cs typeface="Calibri"/>
              </a:rPr>
              <a:t>Look at the oyster and the pearl</a:t>
            </a:r>
          </a:p>
          <a:p>
            <a:pPr algn="l"/>
            <a:r>
              <a:rPr lang="en-US" sz="1200" dirty="0">
                <a:latin typeface="+mn-lt"/>
                <a:cs typeface="Calibri"/>
              </a:rPr>
              <a:t>The obstacles help you grow!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36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first USA experience made all the difference for 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Investment, Big gains!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 in your USA trips, Leadership School, and in Local Seminars and all GMTSS events.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first USA experience made all the difference for 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Investment, Big gains!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 in your USA trips, Leadership School, and in Local Seminars and all GMTSS events.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8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EXPAND THIS MARKET?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only way forward is solidarity and unity of purpose!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Sense of Solidarity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58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Headlines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PHOTOS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ASEAN to become world’s fourth largest economy by 2030 – Singapore PM Lee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Singapore firms must team up to expand abroad, says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EXPAND THIS MARKET?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only way forward is solidarity and unity of purpose!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686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Headlines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PHOTOS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ASEAN to become world’s fourth largest economy by 2030 – Singapore PM Lee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Singapore firms must team up to expand abroad, says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EXPAND THIS MARKET?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only way forward is solidarity and unity of purpose!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1551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EXPAND THIS MARKET?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only way forward is solidarity and unity of purpose!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Sense of Solidarity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243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Headlines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PHOTOS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ASEAN to become world’s fourth largest economy by 2030 – Singapore PM Lee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Singapore firms must team up to expand abroad, says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EXPAND THIS MARKET?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only way forward is solidarity and unity of purpose!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B8E19-DDC3-E744-A9CA-453BC6CCA6E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551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0155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Unlikely candidate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77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Unlikely candidate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77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Unlikely candidate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77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 Bowling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her segment at MAIC 2018, says,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4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GMTSS is the passport to education, belief, hope and faith.</a:t>
            </a:r>
            <a:endParaRPr lang="en-US" sz="14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4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keeps your people trained…</a:t>
            </a:r>
            <a:endParaRPr lang="en-US" sz="14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**Imagine the time when you are unable to do so,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her caring for Tony who has been ill for months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attending events, you’ll disappear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 Always say this to in my corings, if you don’t buy tickets,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do’t show up at events, it’s a matter of time, that you will slowly fade….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you, like me, feel the ache in your hearts, when you attend an event,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just wish that somebody you care about is there with you? 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cause pain in your chest, like it did to me?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then realise that I want it MORE for them, than they want for themselves! 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 then I try to release it….work with those who believe in ongoing education like you.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277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3720"/>
              </a:lnSpc>
            </a:pPr>
            <a:r>
              <a:rPr lang="en-SG" sz="1200" dirty="0">
                <a:solidFill>
                  <a:schemeClr val="bg1"/>
                </a:solidFill>
              </a:rPr>
              <a:t>•  Way to lead</a:t>
            </a:r>
            <a:endParaRPr lang="en-US" sz="1200" dirty="0">
              <a:solidFill>
                <a:schemeClr val="bg1"/>
              </a:solidFill>
            </a:endParaRPr>
          </a:p>
          <a:p>
            <a:pPr lvl="0" algn="l">
              <a:lnSpc>
                <a:spcPts val="3720"/>
              </a:lnSpc>
            </a:pPr>
            <a:r>
              <a:rPr lang="en-SG" sz="1200" dirty="0">
                <a:solidFill>
                  <a:schemeClr val="bg1"/>
                </a:solidFill>
              </a:rPr>
              <a:t>•  Duplication</a:t>
            </a:r>
            <a:endParaRPr lang="en-US" sz="1200" dirty="0">
              <a:solidFill>
                <a:schemeClr val="bg1"/>
              </a:solidFill>
            </a:endParaRPr>
          </a:p>
          <a:p>
            <a:pPr lvl="0" algn="l">
              <a:lnSpc>
                <a:spcPts val="3720"/>
              </a:lnSpc>
            </a:pPr>
            <a:r>
              <a:rPr lang="en-SG" sz="1200" dirty="0">
                <a:solidFill>
                  <a:schemeClr val="bg1"/>
                </a:solidFill>
              </a:rPr>
              <a:t>•  Team growth</a:t>
            </a:r>
          </a:p>
          <a:p>
            <a:pPr algn="l">
              <a:lnSpc>
                <a:spcPts val="3720"/>
              </a:lnSpc>
            </a:pPr>
            <a:r>
              <a:rPr lang="en-SG" sz="1200" dirty="0">
                <a:solidFill>
                  <a:schemeClr val="bg1"/>
                </a:solidFill>
              </a:rPr>
              <a:t>•  Gain belief to keep moving on</a:t>
            </a:r>
          </a:p>
          <a:p>
            <a:pPr lvl="0" algn="l">
              <a:lnSpc>
                <a:spcPts val="3720"/>
              </a:lnSpc>
            </a:pPr>
            <a:r>
              <a:rPr lang="en-SG" sz="1200" i="1" dirty="0">
                <a:solidFill>
                  <a:srgbClr val="FFFF00"/>
                </a:solidFill>
              </a:rPr>
              <a:t>It’s your commitment to 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277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 Bowling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her segment at MAIC 2018, says,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4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GMTSS is the passport to education, belief, hope and faith.</a:t>
            </a:r>
            <a:endParaRPr lang="en-US" sz="14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4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keeps your people trained…</a:t>
            </a:r>
            <a:endParaRPr lang="en-US" sz="14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**Imagine the time when you are unable to do so,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her caring for Tony who has been ill for months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attending events, you’ll disappear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 Always say this to in my corings, if you don’t buy tickets,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do’t show up at events, it’s a matter of time, that you will slowly fade….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you, like me, feel the ache in your hearts, when you attend an event,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just wish that somebody you care about is there with you? 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it cause pain in your chest, like it did to me?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then realise that I want it MORE for them, than they want for themselves!  </a:t>
            </a:r>
          </a:p>
          <a:p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 then I try to release it….work with those who believe in ongoing education like you.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838-DB14-2245-9D46-380BFC4C30C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27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089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954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60350"/>
            <a:ext cx="2057400" cy="5530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19800" cy="5530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103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537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361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5099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2892"/>
            <a:ext cx="4038600" cy="427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2892"/>
            <a:ext cx="4038600" cy="427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336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477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330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182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377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130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999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60350"/>
            <a:ext cx="2057400" cy="5530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19800" cy="5530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618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065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660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5368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2892"/>
            <a:ext cx="4038600" cy="427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2892"/>
            <a:ext cx="4038600" cy="427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784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9362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748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258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522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654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067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701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60350"/>
            <a:ext cx="2057400" cy="5530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19800" cy="5530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970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18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18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2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F3391F-55C2-904F-99D5-8B9BDD0D0AE0}" type="datetimeFigureOut">
              <a:rPr lang="en-US" smtClean="0">
                <a:solidFill>
                  <a:srgbClr val="2F1F58"/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2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F1F58"/>
              </a:solidFill>
              <a:latin typeface="Candara"/>
            </a:endParaRPr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15"/>
            <a:ext cx="6035040" cy="34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40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6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75812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18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18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2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F3391F-55C2-904F-99D5-8B9BDD0D0AE0}" type="datetimeFigureOut">
              <a:rPr lang="en-US" smtClean="0">
                <a:solidFill>
                  <a:srgbClr val="2F1F58"/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2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F1F58"/>
              </a:solidFill>
              <a:latin typeface="Candara"/>
            </a:endParaRPr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15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3458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2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7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14"/>
            <a:ext cx="6035040" cy="34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34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6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34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34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63157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6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808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808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4012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2892"/>
            <a:ext cx="4038600" cy="427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2892"/>
            <a:ext cx="4038600" cy="427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04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6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435692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66782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9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10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3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F1F58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2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69654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41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68360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41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30278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6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339495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10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881268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18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18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2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F3391F-55C2-904F-99D5-8B9BDD0D0AE0}" type="datetimeFigureOut">
              <a:rPr lang="en-US" smtClean="0">
                <a:solidFill>
                  <a:srgbClr val="2F1F58"/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2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F1F58"/>
              </a:solidFill>
              <a:latin typeface="Candara"/>
            </a:endParaRPr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15"/>
            <a:ext cx="6035040" cy="34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34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6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153276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18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18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2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F3391F-55C2-904F-99D5-8B9BDD0D0AE0}" type="datetimeFigureOut">
              <a:rPr lang="en-US" smtClean="0">
                <a:solidFill>
                  <a:srgbClr val="2F1F58"/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2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F1F58"/>
              </a:solidFill>
              <a:latin typeface="Candara"/>
            </a:endParaRPr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15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6290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26312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2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7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14"/>
            <a:ext cx="6035040" cy="34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78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6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34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34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54197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6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808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808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75887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6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305021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05677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9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10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3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F1F58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2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54635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41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225515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41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6246238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6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2213451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10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677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216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425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7202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7578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2889"/>
            <a:ext cx="4038600" cy="427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2889"/>
            <a:ext cx="4038600" cy="427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4673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644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232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303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904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299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1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7835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60350"/>
            <a:ext cx="2057400" cy="5530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19800" cy="5530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120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3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96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64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88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49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80" y="4035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80" y="176157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2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8980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80" y="4035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80" y="176157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28F3391F-55C2-904F-99D5-8B9BDD0D0AE0}" type="datetimeFigureOut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5/2/2019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2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E2B75499-962E-064D-BF16-01D15A595EC3}" type="slidenum">
              <a:rPr lang="en-US" smtClean="0">
                <a:solidFill>
                  <a:srgbClr val="2F1F58">
                    <a:lumMod val="40000"/>
                    <a:lumOff val="60000"/>
                  </a:srgbClr>
                </a:solidFill>
                <a:latin typeface="Candara"/>
              </a:rPr>
              <a:pPr/>
              <a:t>‹#›</a:t>
            </a:fld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>
              <a:solidFill>
                <a:srgbClr val="2F1F58">
                  <a:lumMod val="40000"/>
                  <a:lumOff val="60000"/>
                </a:srgb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2031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FEF6-B574-054F-8320-EE93B6294B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3F0AB-B71C-8F43-9CB5-1C3984776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90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ccord-museum.qc.ca/en/collection/artifacts/mp-0000.597.169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Relationship Id="rId4" Type="http://schemas.openxmlformats.org/officeDocument/2006/relationships/hyperlink" Target="https://www.flickr.com/photos/47149893@N07/8151826329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4" Type="http://schemas.openxmlformats.org/officeDocument/2006/relationships/hyperlink" Target="http://flickr.com/photos/bostoncatholic/8826461972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094913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www.flickr.com/photos/briansolis/3952648712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Image-WAGGGSAsiaPacificMap-World_notpink.sv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4.xml"/><Relationship Id="rId4" Type="http://schemas.openxmlformats.org/officeDocument/2006/relationships/hyperlink" Target="http://www.yesmagazine.org/people-power/rocky-times-ahead-are-you-ready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hyperlink" Target="https://en.wikipedia.org/wiki/File:Mortarboard.svg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D892C1-F71C-48C5-A4C5-F21D9EE22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41" y="-154601"/>
            <a:ext cx="4700789" cy="7012601"/>
          </a:xfrm>
          <a:prstGeom prst="rect">
            <a:avLst/>
          </a:prstGeom>
          <a:effectLst>
            <a:outerShdw blurRad="152400" dist="38100" dir="1062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28D60E-76BA-47A0-AC9D-710D86C9DD42}"/>
              </a:ext>
            </a:extLst>
          </p:cNvPr>
          <p:cNvSpPr/>
          <p:nvPr/>
        </p:nvSpPr>
        <p:spPr>
          <a:xfrm>
            <a:off x="258932" y="1323866"/>
            <a:ext cx="47639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Old Antic Bold" panose="02010400000000000000" pitchFamily="2" charset="-78"/>
              </a:rPr>
              <a:t>        </a:t>
            </a:r>
            <a:r>
              <a:rPr lang="en-US" sz="2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Old Antic Bold" panose="02010400000000000000" pitchFamily="2" charset="-78"/>
              </a:rPr>
              <a:t>      Field Vice President</a:t>
            </a:r>
            <a:endParaRPr lang="en-US" sz="2000" b="1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Old Antic Bold" panose="02010400000000000000" pitchFamily="2" charset="-78"/>
            </a:endParaRPr>
          </a:p>
          <a:p>
            <a:pPr algn="ctr"/>
            <a:r>
              <a:rPr lang="en-US" sz="1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(Earned in excess of </a:t>
            </a:r>
            <a:r>
              <a:rPr lang="en-US" sz="2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US$36,000</a:t>
            </a:r>
          </a:p>
          <a:p>
            <a:pPr algn="ctr"/>
            <a:r>
              <a:rPr lang="en-US" sz="1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in 4 week pay cycle)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28D60E-76BA-47A0-AC9D-710D86C9DD42}"/>
              </a:ext>
            </a:extLst>
          </p:cNvPr>
          <p:cNvSpPr/>
          <p:nvPr/>
        </p:nvSpPr>
        <p:spPr>
          <a:xfrm>
            <a:off x="0" y="2725169"/>
            <a:ext cx="4788568" cy="2980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1380"/>
              </a:lnSpc>
            </a:pPr>
            <a:r>
              <a:rPr lang="en-US" sz="1600" spc="100" dirty="0">
                <a:solidFill>
                  <a:prstClr val="white"/>
                </a:solidFill>
                <a:latin typeface="Calibri"/>
              </a:rPr>
              <a:t>Million Dollar Club Member</a:t>
            </a:r>
          </a:p>
          <a:p>
            <a:pPr lvl="1" algn="ctr">
              <a:lnSpc>
                <a:spcPts val="1380"/>
              </a:lnSpc>
            </a:pPr>
            <a:endParaRPr lang="en-US" sz="1600" spc="100" dirty="0">
              <a:solidFill>
                <a:prstClr val="white"/>
              </a:solidFill>
              <a:latin typeface="Calibri"/>
            </a:endParaRPr>
          </a:p>
          <a:p>
            <a:pPr lvl="1" algn="ctr">
              <a:lnSpc>
                <a:spcPts val="1380"/>
              </a:lnSpc>
            </a:pPr>
            <a:r>
              <a:rPr lang="en-US" sz="1600" spc="100" dirty="0">
                <a:solidFill>
                  <a:prstClr val="white"/>
                </a:solidFill>
                <a:latin typeface="Calibri"/>
              </a:rPr>
              <a:t>Market America Advisory Council</a:t>
            </a:r>
          </a:p>
          <a:p>
            <a:pPr lvl="1" algn="ctr">
              <a:lnSpc>
                <a:spcPts val="1380"/>
              </a:lnSpc>
            </a:pPr>
            <a:endParaRPr lang="en-US" sz="1600" spc="100" dirty="0">
              <a:solidFill>
                <a:prstClr val="white"/>
              </a:solidFill>
              <a:latin typeface="Calibri"/>
            </a:endParaRPr>
          </a:p>
          <a:p>
            <a:pPr lvl="1" algn="ctr">
              <a:lnSpc>
                <a:spcPts val="1380"/>
              </a:lnSpc>
            </a:pPr>
            <a:r>
              <a:rPr lang="en-US" sz="1600" spc="100" dirty="0">
                <a:solidFill>
                  <a:prstClr val="white"/>
                </a:solidFill>
                <a:latin typeface="Calibri"/>
              </a:rPr>
              <a:t>Market Singapore Leadership Council</a:t>
            </a:r>
          </a:p>
          <a:p>
            <a:pPr lvl="1" algn="ctr">
              <a:lnSpc>
                <a:spcPts val="1380"/>
              </a:lnSpc>
            </a:pPr>
            <a:endParaRPr lang="en-US" sz="1600" spc="100" dirty="0">
              <a:solidFill>
                <a:prstClr val="white"/>
              </a:solidFill>
              <a:latin typeface="Calibri"/>
            </a:endParaRPr>
          </a:p>
          <a:p>
            <a:pPr lvl="1" algn="ctr">
              <a:lnSpc>
                <a:spcPts val="1380"/>
              </a:lnSpc>
            </a:pPr>
            <a:r>
              <a:rPr lang="en-US" sz="1600" spc="100" dirty="0">
                <a:solidFill>
                  <a:prstClr val="white"/>
                </a:solidFill>
                <a:latin typeface="Calibri"/>
              </a:rPr>
              <a:t>Certified Trainer</a:t>
            </a:r>
          </a:p>
          <a:p>
            <a:pPr lvl="1" algn="ctr">
              <a:lnSpc>
                <a:spcPts val="1380"/>
              </a:lnSpc>
            </a:pPr>
            <a:endParaRPr lang="en-US" sz="1600" spc="100" dirty="0">
              <a:solidFill>
                <a:prstClr val="white"/>
              </a:solidFill>
              <a:latin typeface="Calibri"/>
            </a:endParaRPr>
          </a:p>
          <a:p>
            <a:pPr lvl="1" algn="ctr">
              <a:lnSpc>
                <a:spcPts val="1380"/>
              </a:lnSpc>
            </a:pPr>
            <a:r>
              <a:rPr lang="en-US" sz="1600" spc="100" dirty="0">
                <a:solidFill>
                  <a:prstClr val="white"/>
                </a:solidFill>
                <a:latin typeface="Calibri"/>
              </a:rPr>
              <a:t>Speakers’ Bureau Category II</a:t>
            </a:r>
          </a:p>
          <a:p>
            <a:pPr lvl="1" algn="ctr">
              <a:lnSpc>
                <a:spcPts val="1380"/>
              </a:lnSpc>
            </a:pPr>
            <a:endParaRPr lang="en-US" sz="1600" spc="100" dirty="0">
              <a:solidFill>
                <a:prstClr val="white"/>
              </a:solidFill>
              <a:latin typeface="Calibri"/>
            </a:endParaRPr>
          </a:p>
          <a:p>
            <a:pPr lvl="1" algn="ctr">
              <a:lnSpc>
                <a:spcPts val="1380"/>
              </a:lnSpc>
            </a:pPr>
            <a:r>
              <a:rPr lang="en-US" sz="1600" spc="100" dirty="0">
                <a:solidFill>
                  <a:prstClr val="white"/>
                </a:solidFill>
                <a:latin typeface="Calibri"/>
              </a:rPr>
              <a:t>Top Recruiter/Top Retailer Awards</a:t>
            </a:r>
          </a:p>
          <a:p>
            <a:pPr lvl="1" algn="ctr">
              <a:lnSpc>
                <a:spcPts val="1380"/>
              </a:lnSpc>
            </a:pPr>
            <a:endParaRPr lang="en-US" sz="1600" spc="100" dirty="0">
              <a:solidFill>
                <a:prstClr val="white"/>
              </a:solidFill>
              <a:latin typeface="Calibri"/>
            </a:endParaRPr>
          </a:p>
          <a:p>
            <a:pPr lvl="1" algn="ctr">
              <a:lnSpc>
                <a:spcPts val="1380"/>
              </a:lnSpc>
            </a:pPr>
            <a:r>
              <a:rPr lang="en-US" sz="1600" spc="100" dirty="0">
                <a:solidFill>
                  <a:prstClr val="white"/>
                </a:solidFill>
                <a:latin typeface="Calibri"/>
              </a:rPr>
              <a:t>Fastest Growing Award – MAIC 2014</a:t>
            </a:r>
          </a:p>
          <a:p>
            <a:pPr lvl="1" algn="ctr">
              <a:lnSpc>
                <a:spcPts val="1380"/>
              </a:lnSpc>
            </a:pPr>
            <a:endParaRPr lang="en-US" sz="1600" spc="100" dirty="0">
              <a:solidFill>
                <a:prstClr val="white"/>
              </a:solidFill>
              <a:latin typeface="Calibri"/>
            </a:endParaRPr>
          </a:p>
          <a:p>
            <a:pPr marL="800100" lvl="1" indent="-342900" algn="ctr">
              <a:lnSpc>
                <a:spcPts val="1380"/>
              </a:lnSpc>
              <a:buFont typeface="Arial" panose="020B0604020202020204" pitchFamily="34" charset="0"/>
              <a:buChar char="•"/>
            </a:pPr>
            <a:endParaRPr lang="en-US" spc="100" dirty="0">
              <a:solidFill>
                <a:prstClr val="white"/>
              </a:solidFill>
              <a:latin typeface="Calibri"/>
            </a:endParaRPr>
          </a:p>
          <a:p>
            <a:pPr marL="800100" lvl="1" indent="-342900" algn="ctr">
              <a:lnSpc>
                <a:spcPts val="1380"/>
              </a:lnSpc>
              <a:buFont typeface="Arial" panose="020B0604020202020204" pitchFamily="34" charset="0"/>
              <a:buChar char="•"/>
            </a:pPr>
            <a:endParaRPr lang="en-US" spc="1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56" y="612243"/>
            <a:ext cx="2607035" cy="107531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MA*white logo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62" y="6130654"/>
            <a:ext cx="3317990" cy="4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69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093602" cy="8357029"/>
          </a:xfrm>
          <a:prstGeom prst="rect">
            <a:avLst/>
          </a:prstGeom>
        </p:spPr>
      </p:pic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466890" y="1252522"/>
            <a:ext cx="5173116" cy="2675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80"/>
              </a:lnSpc>
            </a:pPr>
            <a:r>
              <a:rPr lang="en-SG" sz="6000" spc="-1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“ GMTSS keeps  </a:t>
            </a:r>
          </a:p>
          <a:p>
            <a:pPr>
              <a:lnSpc>
                <a:spcPts val="3680"/>
              </a:lnSpc>
            </a:pPr>
            <a:r>
              <a:rPr lang="en-SG" sz="6000" spc="-1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your people   </a:t>
            </a:r>
          </a:p>
          <a:p>
            <a:pPr>
              <a:lnSpc>
                <a:spcPts val="3680"/>
              </a:lnSpc>
            </a:pPr>
            <a:r>
              <a:rPr lang="en-SG" sz="6000" spc="-10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   trained…”</a:t>
            </a:r>
          </a:p>
          <a:p>
            <a:pPr>
              <a:lnSpc>
                <a:spcPts val="3680"/>
              </a:lnSpc>
            </a:pPr>
            <a:endParaRPr lang="en-SG" sz="6000" spc="-10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597619" y="627837"/>
            <a:ext cx="5173116" cy="565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1600" b="1" spc="100" dirty="0">
                <a:solidFill>
                  <a:prstClr val="white"/>
                </a:solidFill>
                <a:latin typeface="Calibri"/>
              </a:rPr>
              <a:t>Pam Bowling • MAIC 2018</a:t>
            </a:r>
            <a:endParaRPr lang="en-US" sz="1600" b="1" spc="1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67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BF5789-239C-5D4A-A0DF-5E444F2665F6}"/>
              </a:ext>
            </a:extLst>
          </p:cNvPr>
          <p:cNvSpPr txBox="1"/>
          <p:nvPr/>
        </p:nvSpPr>
        <p:spPr>
          <a:xfrm>
            <a:off x="0" y="2235608"/>
            <a:ext cx="9144000" cy="245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11500" dirty="0">
                <a:solidFill>
                  <a:srgbClr val="CB006A"/>
                </a:solidFill>
                <a:latin typeface="Calibri"/>
                <a:cs typeface="Calibri"/>
              </a:rPr>
              <a:t>Become</a:t>
            </a:r>
          </a:p>
          <a:p>
            <a:pPr algn="ctr">
              <a:lnSpc>
                <a:spcPts val="8800"/>
              </a:lnSpc>
            </a:pPr>
            <a:r>
              <a:rPr lang="en-US" sz="11500" dirty="0">
                <a:solidFill>
                  <a:srgbClr val="CB006A"/>
                </a:solidFill>
                <a:latin typeface="Calibri"/>
                <a:cs typeface="Calibri"/>
              </a:rPr>
              <a:t>A Better U</a:t>
            </a:r>
            <a:endParaRPr lang="en-US" sz="19900" dirty="0">
              <a:solidFill>
                <a:srgbClr val="CB006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9158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" y="21"/>
            <a:ext cx="9176977" cy="68579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2618" y="1938730"/>
            <a:ext cx="7695191" cy="13424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900"/>
              </a:lnSpc>
            </a:pPr>
            <a:r>
              <a:rPr lang="en-US" sz="5400" dirty="0">
                <a:solidFill>
                  <a:schemeClr val="bg1"/>
                </a:solidFill>
                <a:latin typeface="Calibri"/>
                <a:cs typeface="Calibri"/>
              </a:rPr>
              <a:t>“</a:t>
            </a:r>
            <a:r>
              <a:rPr lang="en-US" sz="5400" dirty="0">
                <a:solidFill>
                  <a:srgbClr val="FFFF00"/>
                </a:solidFill>
                <a:latin typeface="Calibri"/>
                <a:cs typeface="Calibri"/>
              </a:rPr>
              <a:t>Successful people do  </a:t>
            </a:r>
          </a:p>
          <a:p>
            <a:pPr algn="l">
              <a:lnSpc>
                <a:spcPts val="4900"/>
              </a:lnSpc>
            </a:pPr>
            <a:r>
              <a:rPr lang="en-US" sz="5400" dirty="0">
                <a:solidFill>
                  <a:srgbClr val="FFFF00"/>
                </a:solidFill>
                <a:latin typeface="Calibri"/>
                <a:cs typeface="Calibri"/>
              </a:rPr>
              <a:t>  what unsuccessful people </a:t>
            </a:r>
          </a:p>
          <a:p>
            <a:pPr algn="l">
              <a:lnSpc>
                <a:spcPts val="4900"/>
              </a:lnSpc>
            </a:pPr>
            <a:r>
              <a:rPr lang="en-US" sz="5400" dirty="0">
                <a:solidFill>
                  <a:srgbClr val="FFFF00"/>
                </a:solidFill>
                <a:latin typeface="Calibri"/>
                <a:cs typeface="Calibri"/>
              </a:rPr>
              <a:t>  are not willing to do.  </a:t>
            </a:r>
            <a:endParaRPr lang="en-US"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45634" y="5782196"/>
            <a:ext cx="3261991" cy="5324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40"/>
              </a:lnSpc>
            </a:pPr>
            <a:endParaRPr lang="en-US" sz="1800" b="1" spc="19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94" y="3303434"/>
            <a:ext cx="1804803" cy="180480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998391" y="3364748"/>
            <a:ext cx="5586121" cy="21480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300"/>
              </a:lnSpc>
            </a:pPr>
            <a:r>
              <a:rPr lang="en-US" sz="4400" dirty="0">
                <a:solidFill>
                  <a:schemeClr val="bg1"/>
                </a:solidFill>
                <a:latin typeface="Calibri"/>
                <a:cs typeface="Calibri"/>
              </a:rPr>
              <a:t>Don’t wish it were easier, just wish you were better!” </a:t>
            </a:r>
            <a:r>
              <a:rPr lang="en-US" sz="1200" spc="190" dirty="0">
                <a:solidFill>
                  <a:schemeClr val="bg1"/>
                </a:solidFill>
                <a:latin typeface="Calibri"/>
                <a:cs typeface="Calibri"/>
              </a:rPr>
              <a:t>JIM ROHN</a:t>
            </a:r>
          </a:p>
          <a:p>
            <a:pPr algn="l">
              <a:lnSpc>
                <a:spcPts val="4300"/>
              </a:lnSpc>
            </a:pPr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18449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10"/>
            <a:ext cx="9176977" cy="68579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" y="4159136"/>
            <a:ext cx="4745531" cy="12704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00"/>
              </a:lnSpc>
            </a:pPr>
            <a:r>
              <a:rPr lang="en-US" sz="6600" spc="-11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with your hands</a:t>
            </a:r>
          </a:p>
          <a:p>
            <a:pPr>
              <a:lnSpc>
                <a:spcPts val="5300"/>
              </a:lnSpc>
            </a:pPr>
            <a:r>
              <a:rPr lang="en-US" sz="6600" spc="-11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in your pockets</a:t>
            </a:r>
            <a:endParaRPr lang="en-US" sz="6000" spc="-11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63AB6-BCDE-EC4E-A04A-71D6B6F49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45549" y="-1079853"/>
            <a:ext cx="5339230" cy="808257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5145" y="1377828"/>
            <a:ext cx="4167640" cy="12704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300"/>
              </a:lnSpc>
            </a:pPr>
            <a:r>
              <a:rPr lang="en-US" sz="4800" spc="-11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Calibri"/>
              </a:rPr>
              <a:t>You can’t climb the ladder</a:t>
            </a:r>
          </a:p>
          <a:p>
            <a:pPr>
              <a:lnSpc>
                <a:spcPts val="4300"/>
              </a:lnSpc>
            </a:pPr>
            <a:r>
              <a:rPr lang="en-US" sz="4800" spc="-11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Calibri"/>
              </a:rPr>
              <a:t>of success</a:t>
            </a:r>
          </a:p>
        </p:txBody>
      </p:sp>
    </p:spTree>
    <p:extLst>
      <p:ext uri="{BB962C8B-B14F-4D97-AF65-F5344CB8AC3E}">
        <p14:creationId xmlns:p14="http://schemas.microsoft.com/office/powerpoint/2010/main" val="30800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BF5789-239C-5D4A-A0DF-5E444F2665F6}"/>
              </a:ext>
            </a:extLst>
          </p:cNvPr>
          <p:cNvSpPr txBox="1"/>
          <p:nvPr/>
        </p:nvSpPr>
        <p:spPr>
          <a:xfrm>
            <a:off x="0" y="2235608"/>
            <a:ext cx="9144000" cy="245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11500" dirty="0">
                <a:solidFill>
                  <a:srgbClr val="CB006A"/>
                </a:solidFill>
                <a:latin typeface="Calibri"/>
                <a:cs typeface="Calibri"/>
              </a:rPr>
              <a:t>Face your Challenges</a:t>
            </a:r>
            <a:endParaRPr lang="en-US" sz="19900" dirty="0">
              <a:solidFill>
                <a:srgbClr val="CB006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9837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566728"/>
            <a:ext cx="7452214" cy="123962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900"/>
              </a:lnSpc>
            </a:pPr>
            <a:r>
              <a:rPr lang="en-US" sz="4800" spc="-50" dirty="0">
                <a:solidFill>
                  <a:srgbClr val="CB006A"/>
                </a:solidFill>
                <a:latin typeface="Calibri"/>
                <a:cs typeface="Calibri"/>
              </a:rPr>
              <a:t>!</a:t>
            </a:r>
          </a:p>
        </p:txBody>
      </p:sp>
      <p:pic>
        <p:nvPicPr>
          <p:cNvPr id="6" name="Picture 5" descr="Look beyond the mud&#10;">
            <a:extLst>
              <a:ext uri="{FF2B5EF4-FFF2-40B4-BE49-F238E27FC236}">
                <a16:creationId xmlns:a16="http://schemas.microsoft.com/office/drawing/2014/main" id="{6FB32993-4191-204D-A01B-668F40A7A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971127" y="-1015277"/>
            <a:ext cx="10739806" cy="85676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78359" y="3806005"/>
            <a:ext cx="2959196" cy="9721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000"/>
              </a:lnSpc>
            </a:pPr>
            <a:r>
              <a:rPr lang="en-US" sz="4800" dirty="0">
                <a:solidFill>
                  <a:srgbClr val="FFFF00"/>
                </a:solidFill>
                <a:latin typeface="Calibri"/>
                <a:cs typeface="Calibri"/>
              </a:rPr>
              <a:t>Look beyond the mud</a:t>
            </a:r>
            <a:endParaRPr lang="en-US" sz="2400" spc="-4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58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27818" y="589587"/>
            <a:ext cx="4258018" cy="39668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100"/>
              </a:lnSpc>
            </a:pPr>
            <a:r>
              <a:rPr lang="en-US" sz="8000" spc="-1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When  things go wrong</a:t>
            </a:r>
            <a:r>
              <a:rPr lang="is-IS" sz="8000" spc="-1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…</a:t>
            </a:r>
            <a:endParaRPr lang="en-US" sz="8000" spc="-10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6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162161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80"/>
              </a:lnSpc>
            </a:pPr>
            <a:endParaRPr lang="en-US" sz="5400" spc="-100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27D9496-F736-3A4A-ADE5-C168814DB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05266" y="-336131"/>
            <a:ext cx="10039238" cy="72326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4680" y="5465330"/>
            <a:ext cx="5875766" cy="10450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180"/>
              </a:lnSpc>
            </a:pPr>
            <a:endParaRPr lang="en-US" sz="1400" spc="-4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l">
              <a:lnSpc>
                <a:spcPts val="3180"/>
              </a:lnSpc>
            </a:pP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A priest giving advice to a      young novice about 3 things  when living in a community…</a:t>
            </a:r>
          </a:p>
        </p:txBody>
      </p:sp>
    </p:spTree>
    <p:extLst>
      <p:ext uri="{BB962C8B-B14F-4D97-AF65-F5344CB8AC3E}">
        <p14:creationId xmlns:p14="http://schemas.microsoft.com/office/powerpoint/2010/main" val="118560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635008"/>
            <a:ext cx="9144000" cy="7996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80"/>
              </a:lnSpc>
            </a:pPr>
            <a:r>
              <a:rPr lang="en-US" sz="5400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5400" spc="-100" baseline="300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st</a:t>
            </a:r>
            <a:r>
              <a:rPr lang="en-US" sz="5400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 – </a:t>
            </a:r>
            <a:r>
              <a:rPr lang="en-US" sz="6600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you are not God!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787982"/>
            <a:ext cx="9144000" cy="10479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80"/>
              </a:lnSpc>
            </a:pPr>
            <a:r>
              <a:rPr lang="en-US" sz="5400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3</a:t>
            </a:r>
            <a:r>
              <a:rPr lang="en-US" sz="5400" spc="-100" baseline="300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rd</a:t>
            </a:r>
            <a:r>
              <a:rPr lang="en-US" sz="5400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 – </a:t>
            </a:r>
            <a:r>
              <a:rPr lang="en-US" sz="6600" i="1" spc="-100" dirty="0">
                <a:solidFill>
                  <a:srgbClr val="CB006A"/>
                </a:solidFill>
                <a:latin typeface="Calibri"/>
                <a:cs typeface="Calibri"/>
              </a:rPr>
              <a:t>Just let it go!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614358"/>
            <a:ext cx="9144000" cy="9897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80"/>
              </a:lnSpc>
            </a:pPr>
            <a:r>
              <a:rPr lang="en-US" sz="5400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5400" spc="-100" baseline="300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nd</a:t>
            </a:r>
            <a:r>
              <a:rPr lang="en-US" sz="5400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 – </a:t>
            </a:r>
            <a:r>
              <a:rPr lang="en-US" sz="6600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this isn’t heaven!</a:t>
            </a:r>
          </a:p>
        </p:txBody>
      </p:sp>
    </p:spTree>
    <p:extLst>
      <p:ext uri="{BB962C8B-B14F-4D97-AF65-F5344CB8AC3E}">
        <p14:creationId xmlns:p14="http://schemas.microsoft.com/office/powerpoint/2010/main" val="323032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d48a632199d23d665d737e30e2183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1" y="-1988315"/>
            <a:ext cx="8109458" cy="88463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57151" y="21"/>
            <a:ext cx="3432390" cy="6857999"/>
          </a:xfrm>
          <a:prstGeom prst="rect">
            <a:avLst/>
          </a:prstGeom>
          <a:solidFill>
            <a:srgbClr val="CB006A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7D6685-7439-1540-9E50-7FC1A08DFD3E}"/>
              </a:ext>
            </a:extLst>
          </p:cNvPr>
          <p:cNvSpPr txBox="1"/>
          <p:nvPr/>
        </p:nvSpPr>
        <p:spPr>
          <a:xfrm>
            <a:off x="667014" y="2417891"/>
            <a:ext cx="2291380" cy="108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780"/>
              </a:lnSpc>
            </a:pP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 Obstacles   </a:t>
            </a:r>
          </a:p>
          <a:p>
            <a:pPr algn="r">
              <a:lnSpc>
                <a:spcPts val="3780"/>
              </a:lnSpc>
            </a:pP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 help you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D6685-7439-1540-9E50-7FC1A08DFD3E}"/>
              </a:ext>
            </a:extLst>
          </p:cNvPr>
          <p:cNvSpPr txBox="1"/>
          <p:nvPr/>
        </p:nvSpPr>
        <p:spPr>
          <a:xfrm>
            <a:off x="253468" y="3573016"/>
            <a:ext cx="3215151" cy="78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80"/>
              </a:lnSpc>
            </a:pPr>
            <a:r>
              <a:rPr lang="en-US" sz="8800" dirty="0">
                <a:solidFill>
                  <a:srgbClr val="FFFF00"/>
                </a:solidFill>
                <a:latin typeface="Calibri"/>
                <a:cs typeface="Calibri"/>
              </a:rPr>
              <a:t>Grow!</a:t>
            </a:r>
          </a:p>
        </p:txBody>
      </p:sp>
    </p:spTree>
    <p:extLst>
      <p:ext uri="{BB962C8B-B14F-4D97-AF65-F5344CB8AC3E}">
        <p14:creationId xmlns:p14="http://schemas.microsoft.com/office/powerpoint/2010/main" val="1741224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3e26331-52e1-4354-9a9f-1c9c722fe7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05879"/>
            <a:ext cx="12195114" cy="8400057"/>
          </a:xfrm>
          <a:prstGeom prst="rect">
            <a:avLst/>
          </a:prstGeom>
        </p:spPr>
      </p:pic>
      <p:pic>
        <p:nvPicPr>
          <p:cNvPr id="10" name="Picture 9" descr="MUFOfont Format!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132" y="2152512"/>
            <a:ext cx="6256298" cy="44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2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5482276_1283582345078348_3601439814110412800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6" y="0"/>
            <a:ext cx="9307181" cy="7138112"/>
          </a:xfrm>
          <a:prstGeom prst="rect">
            <a:avLst/>
          </a:prstGeom>
          <a:effectLst>
            <a:outerShdw blurRad="152400" dist="139700" dir="1104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336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7152" y="10"/>
            <a:ext cx="9201151" cy="6857999"/>
          </a:xfrm>
          <a:prstGeom prst="rect">
            <a:avLst/>
          </a:prstGeom>
          <a:solidFill>
            <a:srgbClr val="CB006A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212" y="1920010"/>
            <a:ext cx="7039382" cy="28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ward Schult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9361862" cy="7021397"/>
          </a:xfrm>
          <a:prstGeom prst="rect">
            <a:avLst/>
          </a:prstGeom>
          <a:effectLst>
            <a:outerShdw blurRad="206375" dist="1143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2299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421" y="0"/>
            <a:ext cx="9558421" cy="6858000"/>
          </a:xfrm>
          <a:prstGeom prst="rect">
            <a:avLst/>
          </a:prstGeom>
        </p:spPr>
      </p:pic>
      <p:pic>
        <p:nvPicPr>
          <p:cNvPr id="9" name="Picture 8" descr="STA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618" y="2952412"/>
            <a:ext cx="1896382" cy="38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7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posals for MASG and MS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9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3509" y="6199989"/>
            <a:ext cx="8497361" cy="367653"/>
          </a:xfrm>
          <a:prstGeom prst="rect">
            <a:avLst/>
          </a:prstGeom>
          <a:solidFill>
            <a:srgbClr val="215968"/>
          </a:solidFill>
          <a:effectLst>
            <a:outerShdw blurRad="111125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endParaRPr lang="en-US" sz="2000" b="1" spc="100" dirty="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endParaRPr lang="en-US" sz="2000" b="1" spc="100" dirty="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endParaRPr lang="en-US" sz="2000" b="1" spc="100" dirty="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r>
              <a:rPr lang="en-US" sz="2000" b="1" spc="100" dirty="0">
                <a:solidFill>
                  <a:srgbClr val="FFFF00"/>
                </a:solidFill>
                <a:latin typeface="Calibri"/>
                <a:cs typeface="Calibri"/>
              </a:rPr>
              <a:t>Dreams do come true! </a:t>
            </a:r>
          </a:p>
        </p:txBody>
      </p:sp>
    </p:spTree>
    <p:extLst>
      <p:ext uri="{BB962C8B-B14F-4D97-AF65-F5344CB8AC3E}">
        <p14:creationId xmlns:p14="http://schemas.microsoft.com/office/powerpoint/2010/main" val="165255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622228"/>
            <a:ext cx="9144000" cy="233961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300"/>
              </a:lnSpc>
            </a:pPr>
            <a:endParaRPr lang="en-US" sz="2400" b="1" spc="-10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ts val="8400"/>
              </a:lnSpc>
            </a:pPr>
            <a:r>
              <a:rPr lang="en-US" sz="9600" spc="-250" dirty="0">
                <a:solidFill>
                  <a:srgbClr val="CB006A"/>
                </a:solidFill>
                <a:latin typeface="Calibri"/>
                <a:cs typeface="Calibri"/>
              </a:rPr>
              <a:t>Make meaning </a:t>
            </a:r>
          </a:p>
          <a:p>
            <a:pPr>
              <a:lnSpc>
                <a:spcPts val="8400"/>
              </a:lnSpc>
            </a:pPr>
            <a:r>
              <a:rPr lang="en-US" sz="9600" spc="-250" dirty="0">
                <a:solidFill>
                  <a:srgbClr val="CB006A"/>
                </a:solidFill>
                <a:latin typeface="Calibri"/>
                <a:cs typeface="Calibri"/>
              </a:rPr>
              <a:t>of what we do!</a:t>
            </a:r>
          </a:p>
          <a:p>
            <a:pPr>
              <a:lnSpc>
                <a:spcPts val="7300"/>
              </a:lnSpc>
            </a:pPr>
            <a:r>
              <a:rPr lang="en-US" sz="4400" spc="-1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 </a:t>
            </a:r>
          </a:p>
          <a:p>
            <a:pPr>
              <a:lnSpc>
                <a:spcPts val="7300"/>
              </a:lnSpc>
            </a:pPr>
            <a:r>
              <a:rPr lang="en-US" sz="4400" spc="-1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7242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lant&#10;&#10;Description automatically generated">
            <a:extLst>
              <a:ext uri="{FF2B5EF4-FFF2-40B4-BE49-F238E27FC236}">
                <a16:creationId xmlns:a16="http://schemas.microsoft.com/office/drawing/2014/main" id="{EE219E1F-EC2F-D448-9659-A38CB17A8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" y="-392152"/>
            <a:ext cx="9666867" cy="72501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" y="10"/>
            <a:ext cx="3100116" cy="6857999"/>
          </a:xfrm>
          <a:prstGeom prst="rect">
            <a:avLst/>
          </a:prstGeom>
          <a:solidFill>
            <a:schemeClr val="accent5">
              <a:lumMod val="25000"/>
              <a:alpha val="77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6657" y="1924290"/>
            <a:ext cx="2592747" cy="29517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en-US" sz="4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We’re meant</a:t>
            </a:r>
          </a:p>
          <a:p>
            <a:pPr algn="l">
              <a:lnSpc>
                <a:spcPts val="4200"/>
              </a:lnSpc>
            </a:pPr>
            <a:r>
              <a:rPr lang="en-US" sz="4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to grow,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 so we have something to give</a:t>
            </a:r>
            <a:r>
              <a:rPr lang="is-IS" sz="4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… </a:t>
            </a:r>
            <a:endParaRPr lang="en-US" sz="2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6658" y="4124436"/>
            <a:ext cx="1490892" cy="15031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300"/>
              </a:lnSpc>
            </a:pPr>
            <a:r>
              <a:rPr lang="en-US" sz="1400" dirty="0">
                <a:solidFill>
                  <a:prstClr val="white"/>
                </a:solidFill>
                <a:latin typeface="Calibri"/>
                <a:cs typeface="Calibri"/>
              </a:rPr>
              <a:t>Anthony Robbins</a:t>
            </a:r>
            <a:endParaRPr lang="en-US" sz="1600" dirty="0">
              <a:solidFill>
                <a:prstClr val="white"/>
              </a:solidFill>
              <a:latin typeface="Calibri"/>
              <a:cs typeface="Calibri"/>
            </a:endParaRPr>
          </a:p>
          <a:p>
            <a:pPr algn="l">
              <a:lnSpc>
                <a:spcPts val="3300"/>
              </a:lnSpc>
            </a:pPr>
            <a:r>
              <a:rPr lang="en-US" sz="1800" dirty="0">
                <a:solidFill>
                  <a:prstClr val="white"/>
                </a:solidFill>
                <a:latin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63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38481" y="1554877"/>
            <a:ext cx="4664613" cy="951912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750"/>
              </a:lnSpc>
            </a:pPr>
            <a:r>
              <a:rPr lang="en-US" sz="45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A Sense of   </a:t>
            </a:r>
          </a:p>
          <a:p>
            <a:pPr algn="l">
              <a:lnSpc>
                <a:spcPts val="3750"/>
              </a:lnSpc>
            </a:pPr>
            <a:r>
              <a:rPr lang="en-US" sz="45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Contribution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1184" y="3787523"/>
            <a:ext cx="3693734" cy="1127379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475"/>
              </a:lnSpc>
            </a:pP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“….makes all of life worthwhile. Imagine what a better world it would be if all of us cultivated a sense</a:t>
            </a:r>
          </a:p>
          <a:p>
            <a:pPr algn="l">
              <a:lnSpc>
                <a:spcPts val="2475"/>
              </a:lnSpc>
            </a:pP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of contribution.” </a:t>
            </a:r>
          </a:p>
          <a:p>
            <a:pPr algn="l">
              <a:lnSpc>
                <a:spcPts val="2475"/>
              </a:lnSpc>
            </a:pPr>
            <a:r>
              <a:rPr lang="en-US" sz="105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                                                                  Anthony Robbins</a:t>
            </a:r>
            <a:endParaRPr lang="en-US" sz="135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9499CB5E-32CF-2640-AF1E-7768A1ED8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41034" y="3072992"/>
            <a:ext cx="2972023" cy="19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6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" y="21"/>
            <a:ext cx="917697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1062f6e8f658d2d07e83f9f19d48f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561" y="20"/>
            <a:ext cx="5486401" cy="685800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49106" y="1699336"/>
            <a:ext cx="3655535" cy="295840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400"/>
              </a:lnSpc>
            </a:pPr>
            <a:r>
              <a:rPr lang="en-US" sz="4400" dirty="0">
                <a:solidFill>
                  <a:srgbClr val="FFFF00"/>
                </a:solidFill>
                <a:latin typeface="Calibri"/>
                <a:cs typeface="Calibri"/>
              </a:rPr>
              <a:t>What was </a:t>
            </a:r>
          </a:p>
          <a:p>
            <a:pPr algn="l">
              <a:lnSpc>
                <a:spcPts val="4400"/>
              </a:lnSpc>
            </a:pPr>
            <a:r>
              <a:rPr lang="en-US" sz="4400" dirty="0">
                <a:solidFill>
                  <a:srgbClr val="FFFF00"/>
                </a:solidFill>
                <a:latin typeface="Calibri"/>
                <a:cs typeface="Calibri"/>
              </a:rPr>
              <a:t>his significant contribution  to society?</a:t>
            </a:r>
          </a:p>
          <a:p>
            <a:pPr algn="l">
              <a:lnSpc>
                <a:spcPts val="4000"/>
              </a:lnSpc>
            </a:pPr>
            <a:r>
              <a:rPr lang="en-US" sz="1200" b="1" spc="190" dirty="0">
                <a:solidFill>
                  <a:schemeClr val="bg1"/>
                </a:solidFill>
                <a:latin typeface="Calibri"/>
                <a:cs typeface="Calibri"/>
              </a:rPr>
              <a:t>-----------------------------</a:t>
            </a:r>
          </a:p>
          <a:p>
            <a:pPr algn="l">
              <a:lnSpc>
                <a:spcPts val="4000"/>
              </a:lnSpc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45634" y="5782196"/>
            <a:ext cx="3261991" cy="5324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40"/>
              </a:lnSpc>
            </a:pPr>
            <a:endParaRPr lang="en-US" sz="1800" b="1" spc="19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9095" y="5043388"/>
            <a:ext cx="3221101" cy="7388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300"/>
              </a:lnSpc>
            </a:pPr>
            <a:r>
              <a:rPr lang="en-US" sz="1600" b="1" spc="100" dirty="0">
                <a:solidFill>
                  <a:schemeClr val="bg1"/>
                </a:solidFill>
                <a:latin typeface="Calibri"/>
                <a:cs typeface="Calibri"/>
              </a:rPr>
              <a:t>ANDREW CARNEGIE</a:t>
            </a:r>
          </a:p>
          <a:p>
            <a:pPr algn="l">
              <a:lnSpc>
                <a:spcPts val="2300"/>
              </a:lnSpc>
            </a:pPr>
            <a:r>
              <a:rPr lang="en-US" sz="1800" i="1" spc="100" dirty="0">
                <a:solidFill>
                  <a:schemeClr val="bg1"/>
                </a:solidFill>
                <a:latin typeface="Calibri"/>
                <a:cs typeface="Calibri"/>
              </a:rPr>
              <a:t>at one time the wealthiest man in America!</a:t>
            </a:r>
          </a:p>
          <a:p>
            <a:pPr algn="l">
              <a:lnSpc>
                <a:spcPts val="2300"/>
              </a:lnSpc>
            </a:pPr>
            <a:endParaRPr lang="en-US" sz="1200" b="1" spc="1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l">
              <a:lnSpc>
                <a:spcPts val="2300"/>
              </a:lnSpc>
            </a:pPr>
            <a:r>
              <a:rPr lang="en-US" sz="1600" spc="1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200" spc="1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08344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ent_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0"/>
            <a:ext cx="9141675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219090"/>
            <a:ext cx="9144000" cy="5892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CB006A"/>
                </a:solidFill>
                <a:latin typeface="Calibri"/>
                <a:cs typeface="Calibri"/>
              </a:rPr>
              <a:t>Unparallel</a:t>
            </a:r>
            <a:r>
              <a:rPr lang="en-US" sz="3600" dirty="0">
                <a:solidFill>
                  <a:srgbClr val="CB006A"/>
                </a:solidFill>
                <a:latin typeface="Calibri"/>
                <a:cs typeface="Calibri"/>
              </a:rPr>
              <a:t> Product Brokerage company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574499"/>
            <a:ext cx="9144000" cy="5892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900" dirty="0">
                <a:latin typeface="Calibri"/>
                <a:cs typeface="Calibri"/>
              </a:rPr>
              <a:t>+MPCP</a:t>
            </a:r>
          </a:p>
        </p:txBody>
      </p:sp>
    </p:spTree>
    <p:extLst>
      <p:ext uri="{BB962C8B-B14F-4D97-AF65-F5344CB8AC3E}">
        <p14:creationId xmlns:p14="http://schemas.microsoft.com/office/powerpoint/2010/main" val="332529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3645685" y="5097821"/>
            <a:ext cx="5498327" cy="928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60"/>
              </a:lnSpc>
            </a:pPr>
            <a:endParaRPr lang="en-US" sz="36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-1" y="5345212"/>
            <a:ext cx="3562635" cy="681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120"/>
              </a:lnSpc>
            </a:pPr>
            <a:r>
              <a:rPr lang="is-IS" sz="1600" spc="100" dirty="0">
                <a:solidFill>
                  <a:prstClr val="white"/>
                </a:solidFill>
                <a:latin typeface="Calibri"/>
              </a:rPr>
              <a:t>The Greatest Showman</a:t>
            </a:r>
            <a:endParaRPr lang="en-US" sz="1600" spc="1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04fdc124d0ef65ce49a87591d0a73b2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985" y="-2070659"/>
            <a:ext cx="8087262" cy="10783011"/>
          </a:xfrm>
          <a:prstGeom prst="rect">
            <a:avLst/>
          </a:prstGeom>
        </p:spPr>
      </p:pic>
      <p:pic>
        <p:nvPicPr>
          <p:cNvPr id="6" name="Picture 5" descr="the-road-not-tak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47" y="-93578"/>
            <a:ext cx="11176035" cy="7228036"/>
          </a:xfrm>
          <a:prstGeom prst="rect">
            <a:avLst/>
          </a:prstGeom>
          <a:effectLst>
            <a:outerShdw blurRad="152400" dist="889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959736" y="120287"/>
            <a:ext cx="4870223" cy="2634305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  <a:effectLst>
            <a:outerShdw blurRad="247650" dist="22987" dir="7620000" algn="tl" rotWithShape="0">
              <a:srgbClr val="000000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3671623" y="469482"/>
            <a:ext cx="5042841" cy="1760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400" b="1" spc="-2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Two roads diverged in a wood, </a:t>
            </a:r>
          </a:p>
          <a:p>
            <a:pPr>
              <a:lnSpc>
                <a:spcPts val="2500"/>
              </a:lnSpc>
            </a:pPr>
            <a:r>
              <a:rPr lang="en-US" sz="2400" b="1" spc="-2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and I took the one less traveled by, </a:t>
            </a:r>
          </a:p>
          <a:p>
            <a:pPr>
              <a:lnSpc>
                <a:spcPts val="2800"/>
              </a:lnSpc>
            </a:pPr>
            <a:r>
              <a:rPr lang="en-US" sz="40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and that has made </a:t>
            </a:r>
          </a:p>
          <a:p>
            <a:pPr>
              <a:lnSpc>
                <a:spcPts val="2800"/>
              </a:lnSpc>
            </a:pPr>
            <a:r>
              <a:rPr lang="en-US" sz="4000" b="1" spc="-2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all the difference.</a:t>
            </a:r>
          </a:p>
        </p:txBody>
      </p:sp>
    </p:spTree>
    <p:extLst>
      <p:ext uri="{BB962C8B-B14F-4D97-AF65-F5344CB8AC3E}">
        <p14:creationId xmlns:p14="http://schemas.microsoft.com/office/powerpoint/2010/main" val="306029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market america convention">
            <a:extLst>
              <a:ext uri="{FF2B5EF4-FFF2-40B4-BE49-F238E27FC236}">
                <a16:creationId xmlns:a16="http://schemas.microsoft.com/office/drawing/2014/main" id="{9B46D1CA-E05C-47D2-9EDF-97CBBC215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/>
          <a:stretch/>
        </p:blipFill>
        <p:spPr bwMode="auto">
          <a:xfrm>
            <a:off x="-392362" y="0"/>
            <a:ext cx="10252859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468137" cy="1288501"/>
          </a:xfrm>
          <a:prstGeom prst="rect">
            <a:avLst/>
          </a:prstGeom>
          <a:solidFill>
            <a:sysClr val="windowText" lastClr="000000">
              <a:alpha val="74000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437235-67D5-C545-B948-2BDC54A81CEE}"/>
              </a:ext>
            </a:extLst>
          </p:cNvPr>
          <p:cNvSpPr txBox="1">
            <a:spLocks/>
          </p:cNvSpPr>
          <p:nvPr/>
        </p:nvSpPr>
        <p:spPr>
          <a:xfrm>
            <a:off x="0" y="-1207123"/>
            <a:ext cx="9468137" cy="219015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4500" dirty="0">
                <a:latin typeface="Calibri"/>
                <a:cs typeface="Calibri"/>
              </a:rPr>
              <a:t>My first USA Event</a:t>
            </a:r>
          </a:p>
        </p:txBody>
      </p:sp>
    </p:spTree>
    <p:extLst>
      <p:ext uri="{BB962C8B-B14F-4D97-AF65-F5344CB8AC3E}">
        <p14:creationId xmlns:p14="http://schemas.microsoft.com/office/powerpoint/2010/main" val="29827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" y="10"/>
            <a:ext cx="9176977" cy="6857999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2783071" y="1018178"/>
            <a:ext cx="5434158" cy="2697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60"/>
              </a:lnSpc>
            </a:pPr>
            <a:r>
              <a:rPr lang="en-SG" sz="3600" spc="-40" dirty="0">
                <a:solidFill>
                  <a:prstClr val="white"/>
                </a:solidFill>
                <a:latin typeface="Calibri"/>
              </a:rPr>
              <a:t>profound shift</a:t>
            </a:r>
          </a:p>
          <a:p>
            <a:pPr>
              <a:lnSpc>
                <a:spcPts val="3260"/>
              </a:lnSpc>
            </a:pPr>
            <a:r>
              <a:rPr lang="en-SG" sz="4800" spc="-40" dirty="0">
                <a:solidFill>
                  <a:srgbClr val="FFFF00"/>
                </a:solidFill>
                <a:latin typeface="Calibri"/>
              </a:rPr>
              <a:t>in attitude or</a:t>
            </a:r>
          </a:p>
          <a:p>
            <a:pPr>
              <a:lnSpc>
                <a:spcPts val="3260"/>
              </a:lnSpc>
            </a:pPr>
            <a:r>
              <a:rPr lang="en-SG" sz="4800" spc="-40" dirty="0">
                <a:solidFill>
                  <a:srgbClr val="FFFF00"/>
                </a:solidFill>
                <a:latin typeface="Calibri"/>
              </a:rPr>
              <a:t>perspective</a:t>
            </a:r>
            <a:endParaRPr lang="en-US" sz="4800" spc="-4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3" y="2289545"/>
            <a:ext cx="8066727" cy="1721556"/>
          </a:xfrm>
          <a:prstGeom prst="rect">
            <a:avLst/>
          </a:prstGeom>
          <a:effectLst>
            <a:outerShdw blurRad="9525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14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" y="10"/>
            <a:ext cx="9176977" cy="6857999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03" y="1849573"/>
            <a:ext cx="7104220" cy="298274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08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" y="10"/>
            <a:ext cx="9176977" cy="6857999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18" y="1346396"/>
            <a:ext cx="7581026" cy="96404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1" y="2681064"/>
            <a:ext cx="8080248" cy="108330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795" y="3983003"/>
            <a:ext cx="7581026" cy="119321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05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7153" y="-130717"/>
            <a:ext cx="10719746" cy="77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89dff591cc6a184d132b09a8ab99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63" y="-1"/>
            <a:ext cx="9166763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90993" y="593638"/>
            <a:ext cx="2427818" cy="24327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</a:pPr>
            <a:r>
              <a:rPr lang="en-US" sz="5400" spc="-40" dirty="0">
                <a:solidFill>
                  <a:schemeClr val="bg1"/>
                </a:solidFill>
                <a:latin typeface="Calibri"/>
                <a:cs typeface="Calibri"/>
              </a:rPr>
              <a:t>Journey to the Amazon Forest</a:t>
            </a:r>
          </a:p>
        </p:txBody>
      </p:sp>
    </p:spTree>
    <p:extLst>
      <p:ext uri="{BB962C8B-B14F-4D97-AF65-F5344CB8AC3E}">
        <p14:creationId xmlns:p14="http://schemas.microsoft.com/office/powerpoint/2010/main" val="1475799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f3d298fb82f801938aa5c87537313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80654"/>
            <a:ext cx="9144000" cy="87207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7362" y="3764278"/>
            <a:ext cx="3091165" cy="24327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700"/>
              </a:lnSpc>
            </a:pPr>
            <a:r>
              <a:rPr lang="en-US" sz="5400" spc="-40" dirty="0">
                <a:solidFill>
                  <a:schemeClr val="bg1"/>
                </a:solidFill>
                <a:latin typeface="Calibri"/>
                <a:cs typeface="Calibri"/>
              </a:rPr>
              <a:t>Great</a:t>
            </a:r>
          </a:p>
          <a:p>
            <a:pPr>
              <a:lnSpc>
                <a:spcPts val="4700"/>
              </a:lnSpc>
            </a:pPr>
            <a:r>
              <a:rPr lang="en-US" sz="5400" spc="-40" dirty="0">
                <a:solidFill>
                  <a:schemeClr val="bg1"/>
                </a:solidFill>
                <a:latin typeface="Calibri"/>
                <a:cs typeface="Calibri"/>
              </a:rPr>
              <a:t>Wall of CHINA</a:t>
            </a:r>
          </a:p>
        </p:txBody>
      </p:sp>
    </p:spTree>
    <p:extLst>
      <p:ext uri="{BB962C8B-B14F-4D97-AF65-F5344CB8AC3E}">
        <p14:creationId xmlns:p14="http://schemas.microsoft.com/office/powerpoint/2010/main" val="3328684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73798" y="892582"/>
            <a:ext cx="7055972" cy="21166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endParaRPr lang="en-US" sz="5000" spc="-17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ts val="8000"/>
              </a:lnSpc>
            </a:pPr>
            <a:endParaRPr lang="en-US" sz="5000" spc="-17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ts val="8000"/>
              </a:lnSpc>
            </a:pPr>
            <a:r>
              <a:rPr lang="en-US" sz="5000" spc="-17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where you want to go, </a:t>
            </a:r>
          </a:p>
          <a:p>
            <a:pPr>
              <a:lnSpc>
                <a:spcPts val="8000"/>
              </a:lnSpc>
            </a:pPr>
            <a:r>
              <a:rPr lang="en-US" sz="5000" spc="-17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who you want to be!</a:t>
            </a:r>
            <a:endParaRPr lang="en-US" sz="5000" spc="-10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5BFD41-EAD4-CA40-86D5-9F65177F6C97}"/>
              </a:ext>
            </a:extLst>
          </p:cNvPr>
          <p:cNvSpPr/>
          <p:nvPr/>
        </p:nvSpPr>
        <p:spPr>
          <a:xfrm>
            <a:off x="356672" y="134194"/>
            <a:ext cx="34839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cs typeface="Calibri"/>
              </a:rPr>
              <a:t>Invest in..</a:t>
            </a:r>
            <a:endParaRPr lang="en-US" sz="6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13494E8-4E71-A248-AB94-A6687F1D1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3876864"/>
            <a:ext cx="3031422" cy="2005638"/>
          </a:xfrm>
          <a:prstGeom prst="rect">
            <a:avLst/>
          </a:prstGeom>
        </p:spPr>
      </p:pic>
      <p:pic>
        <p:nvPicPr>
          <p:cNvPr id="6" name="Picture 5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41D3E90A-EDB0-A94C-A4D8-D83B6DD5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22" y="3210154"/>
            <a:ext cx="4452078" cy="333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3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06ddc7-1bd6-4674-8869-ed15d10f67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000">
            <a:off x="167094" y="-200533"/>
            <a:ext cx="4812925" cy="6417233"/>
          </a:xfrm>
          <a:prstGeom prst="rect">
            <a:avLst/>
          </a:prstGeom>
        </p:spPr>
      </p:pic>
      <p:pic>
        <p:nvPicPr>
          <p:cNvPr id="5" name="Picture 4" descr="cdf10d16-85a5-4439-8411-097b82cbf5a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3777211" y="3063989"/>
            <a:ext cx="5208210" cy="390615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02228" y="2121507"/>
            <a:ext cx="3713575" cy="51995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</a:pPr>
            <a:r>
              <a:rPr lang="en-US" sz="3600" b="1" dirty="0">
                <a:solidFill>
                  <a:srgbClr val="CB006A"/>
                </a:solidFill>
                <a:latin typeface="Calibri"/>
                <a:cs typeface="Calibri"/>
              </a:rPr>
              <a:t>ASEAN to   become world’s fourth largest economy </a:t>
            </a:r>
          </a:p>
          <a:p>
            <a:pPr algn="l">
              <a:lnSpc>
                <a:spcPts val="3200"/>
              </a:lnSpc>
            </a:pPr>
            <a:r>
              <a:rPr lang="en-US" sz="3600" b="1" dirty="0">
                <a:solidFill>
                  <a:srgbClr val="CB006A"/>
                </a:solidFill>
                <a:latin typeface="Calibri"/>
                <a:cs typeface="Calibri"/>
              </a:rPr>
              <a:t>by 2030 </a:t>
            </a:r>
          </a:p>
        </p:txBody>
      </p:sp>
    </p:spTree>
    <p:extLst>
      <p:ext uri="{BB962C8B-B14F-4D97-AF65-F5344CB8AC3E}">
        <p14:creationId xmlns:p14="http://schemas.microsoft.com/office/powerpoint/2010/main" val="2086254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CFCBD9B-D2CC-F441-9692-D7C0F5EEF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7708926" cy="70027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A824F6-DE5C-564E-96D5-1E1FE4F7D478}"/>
              </a:ext>
            </a:extLst>
          </p:cNvPr>
          <p:cNvSpPr txBox="1"/>
          <p:nvPr/>
        </p:nvSpPr>
        <p:spPr>
          <a:xfrm>
            <a:off x="577963" y="6339742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Calibri"/>
                <a:cs typeface="Calibri"/>
                <a:hlinkClick r:id="rId3" tooltip="https://en.wikipedia.org/wiki/File:Image-WAGGGSAsiaPacificMap-World_notpink.svg"/>
              </a:rPr>
              <a:t>This Photo</a:t>
            </a:r>
            <a:r>
              <a:rPr lang="en-US" sz="900" b="1" dirty="0">
                <a:solidFill>
                  <a:prstClr val="black"/>
                </a:solidFill>
                <a:latin typeface="Calibri"/>
                <a:cs typeface="Calibri"/>
              </a:rPr>
              <a:t> by Unknown Author is licensed under </a:t>
            </a:r>
            <a:r>
              <a:rPr lang="en-US" sz="900" b="1" dirty="0">
                <a:solidFill>
                  <a:prstClr val="black"/>
                </a:solidFill>
                <a:latin typeface="Calibri"/>
                <a:cs typeface="Calibri"/>
                <a:hlinkClick r:id="rId4" tooltip="https://creativecommons.org/licenses/by-sa/3.0/"/>
              </a:rPr>
              <a:t>CC BY-SA</a:t>
            </a:r>
            <a:endParaRPr lang="en-US" sz="9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2AD6F-212E-0045-B39D-24459FB3489B}"/>
              </a:ext>
            </a:extLst>
          </p:cNvPr>
          <p:cNvSpPr txBox="1"/>
          <p:nvPr/>
        </p:nvSpPr>
        <p:spPr>
          <a:xfrm>
            <a:off x="5135767" y="592970"/>
            <a:ext cx="3297798" cy="4855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260"/>
              </a:lnSpc>
            </a:pPr>
            <a:r>
              <a:rPr lang="en-US" sz="6000" spc="-100" dirty="0">
                <a:solidFill>
                  <a:srgbClr val="9FDAFB">
                    <a:lumMod val="25000"/>
                  </a:srgbClr>
                </a:solidFill>
                <a:latin typeface="Calibri"/>
                <a:cs typeface="Calibri"/>
              </a:rPr>
              <a:t>How </a:t>
            </a:r>
          </a:p>
          <a:p>
            <a:pPr algn="r">
              <a:lnSpc>
                <a:spcPts val="5260"/>
              </a:lnSpc>
            </a:pPr>
            <a:r>
              <a:rPr lang="en-US" sz="6000" spc="-100" dirty="0">
                <a:solidFill>
                  <a:srgbClr val="9FDAFB">
                    <a:lumMod val="25000"/>
                  </a:srgbClr>
                </a:solidFill>
                <a:latin typeface="Calibri"/>
                <a:cs typeface="Calibri"/>
              </a:rPr>
              <a:t>about </a:t>
            </a:r>
          </a:p>
          <a:p>
            <a:pPr algn="r">
              <a:lnSpc>
                <a:spcPts val="5260"/>
              </a:lnSpc>
            </a:pPr>
            <a:r>
              <a:rPr lang="en-US" sz="6000" spc="-100" dirty="0">
                <a:solidFill>
                  <a:srgbClr val="9FDAFB">
                    <a:lumMod val="25000"/>
                  </a:srgbClr>
                </a:solidFill>
                <a:latin typeface="Calibri"/>
                <a:cs typeface="Calibri"/>
              </a:rPr>
              <a:t>the Asia Pacific region?</a:t>
            </a:r>
          </a:p>
          <a:p>
            <a:pPr algn="r">
              <a:lnSpc>
                <a:spcPts val="5260"/>
              </a:lnSpc>
            </a:pPr>
            <a:endParaRPr lang="en-US" sz="6000" spc="-100" dirty="0">
              <a:solidFill>
                <a:srgbClr val="9FDAFB">
                  <a:lumMod val="25000"/>
                </a:srgbClr>
              </a:solidFill>
              <a:latin typeface="Calibri"/>
              <a:cs typeface="Calibri"/>
            </a:endParaRPr>
          </a:p>
          <a:p>
            <a:pPr algn="r">
              <a:lnSpc>
                <a:spcPts val="5260"/>
              </a:lnSpc>
            </a:pPr>
            <a:endParaRPr lang="en-US" sz="6000" spc="-100" dirty="0">
              <a:solidFill>
                <a:srgbClr val="9FDAFB">
                  <a:lumMod val="25000"/>
                </a:srgb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8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fdc124d0ef65ce49a87591d0a73b2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3186" y="-1163175"/>
            <a:ext cx="6979088" cy="9305447"/>
          </a:xfrm>
          <a:prstGeom prst="rect">
            <a:avLst/>
          </a:prstGeom>
        </p:spPr>
      </p:pic>
      <p:pic>
        <p:nvPicPr>
          <p:cNvPr id="4" name="Picture 2" descr="Image result for sydney harbour bridge">
            <a:extLst>
              <a:ext uri="{FF2B5EF4-FFF2-40B4-BE49-F238E27FC236}">
                <a16:creationId xmlns:a16="http://schemas.microsoft.com/office/drawing/2014/main" id="{19E58844-7B2F-A949-A432-8A695E8E4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1014"/>
          <a:stretch/>
        </p:blipFill>
        <p:spPr bwMode="auto">
          <a:xfrm>
            <a:off x="18" y="-764455"/>
            <a:ext cx="9305445" cy="5295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1D124B56-E383-FB4F-926A-B7284ADBF129}"/>
              </a:ext>
            </a:extLst>
          </p:cNvPr>
          <p:cNvSpPr txBox="1">
            <a:spLocks/>
          </p:cNvSpPr>
          <p:nvPr/>
        </p:nvSpPr>
        <p:spPr>
          <a:xfrm>
            <a:off x="4848632" y="4120814"/>
            <a:ext cx="4082604" cy="197943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spc="-100" dirty="0">
                <a:solidFill>
                  <a:srgbClr val="572D16"/>
                </a:solidFill>
                <a:latin typeface="Calibri"/>
                <a:cs typeface="Calibri"/>
              </a:rPr>
              <a:t>Where the adventure began</a:t>
            </a:r>
          </a:p>
        </p:txBody>
      </p:sp>
      <p:pic>
        <p:nvPicPr>
          <p:cNvPr id="8" name="Picture 7" descr="A large brick building with grass in front of a house&#10;&#10;Description generated with very high confidence">
            <a:extLst>
              <a:ext uri="{FF2B5EF4-FFF2-40B4-BE49-F238E27FC236}">
                <a16:creationId xmlns:a16="http://schemas.microsoft.com/office/drawing/2014/main" id="{47821F80-5746-4CB4-9B1C-C33049BCD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87" y="3946611"/>
            <a:ext cx="4082935" cy="2695079"/>
          </a:xfrm>
          <a:prstGeom prst="rect">
            <a:avLst/>
          </a:prstGeo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362186" y="3697720"/>
            <a:ext cx="4082935" cy="423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endParaRPr lang="en-US" sz="1200" b="1" dirty="0">
              <a:solidFill>
                <a:schemeClr val="tx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27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" y="10"/>
            <a:ext cx="9176977" cy="6857999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9494" y="1518591"/>
            <a:ext cx="8051282" cy="11891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0"/>
              </a:lnSpc>
            </a:pPr>
            <a:r>
              <a:rPr lang="en-US" sz="2400" dirty="0">
                <a:solidFill>
                  <a:prstClr val="white"/>
                </a:solidFill>
                <a:latin typeface="Calibri"/>
                <a:cs typeface="Calibri"/>
              </a:rPr>
              <a:t>Over the last 20 years, the Asia-Pacific region has</a:t>
            </a:r>
          </a:p>
          <a:p>
            <a:pPr>
              <a:lnSpc>
                <a:spcPts val="3400"/>
              </a:lnSpc>
            </a:pPr>
            <a:r>
              <a:rPr lang="en-US" sz="2400" dirty="0">
                <a:solidFill>
                  <a:prstClr val="white"/>
                </a:solidFill>
                <a:latin typeface="Calibri"/>
                <a:cs typeface="Calibri"/>
              </a:rPr>
              <a:t>continued to keep high economic growth rates exceeding </a:t>
            </a:r>
          </a:p>
          <a:p>
            <a:pPr>
              <a:lnSpc>
                <a:spcPts val="3400"/>
              </a:lnSpc>
            </a:pPr>
            <a:r>
              <a:rPr lang="en-US" sz="2400" dirty="0">
                <a:solidFill>
                  <a:prstClr val="white"/>
                </a:solidFill>
                <a:latin typeface="Calibri"/>
                <a:cs typeface="Calibri"/>
              </a:rPr>
              <a:t>those in other regions, and has consequently come to be known as the “growth center” of the global economy.</a:t>
            </a:r>
          </a:p>
          <a:p>
            <a:pPr>
              <a:lnSpc>
                <a:spcPts val="3400"/>
              </a:lnSpc>
            </a:pPr>
            <a:r>
              <a:rPr lang="en-US" sz="2400" dirty="0">
                <a:solidFill>
                  <a:prstClr val="white"/>
                </a:solidFill>
                <a:latin typeface="Calibri"/>
                <a:cs typeface="Calibri"/>
              </a:rPr>
              <a:t>Over the coming years, it is expected to continue to enjoy</a:t>
            </a:r>
            <a:endParaRPr lang="en-US" sz="14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45628" y="5782196"/>
            <a:ext cx="3261991" cy="5324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40"/>
              </a:lnSpc>
            </a:pPr>
            <a:endParaRPr lang="en-US" sz="1800" b="1" spc="19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" y="3770142"/>
            <a:ext cx="9176977" cy="629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000"/>
              </a:lnSpc>
            </a:pPr>
            <a:r>
              <a:rPr lang="en-US" sz="6600" dirty="0">
                <a:solidFill>
                  <a:srgbClr val="FFFF00"/>
                </a:solidFill>
                <a:latin typeface="Calibri"/>
                <a:cs typeface="Calibri"/>
              </a:rPr>
              <a:t>highest growth rates</a:t>
            </a:r>
          </a:p>
          <a:p>
            <a:pPr>
              <a:lnSpc>
                <a:spcPts val="6000"/>
              </a:lnSpc>
            </a:pPr>
            <a:r>
              <a:rPr lang="en-US" sz="6600" dirty="0">
                <a:solidFill>
                  <a:srgbClr val="FFFF00"/>
                </a:solidFill>
                <a:latin typeface="Calibri"/>
                <a:cs typeface="Calibri"/>
              </a:rPr>
              <a:t>in the world</a:t>
            </a:r>
            <a:endParaRPr lang="en-US" sz="4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4888788"/>
            <a:ext cx="9176977" cy="629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700"/>
              </a:lnSpc>
            </a:pPr>
            <a:r>
              <a:rPr lang="en-US" sz="4800" dirty="0">
                <a:solidFill>
                  <a:prstClr val="white"/>
                </a:solidFill>
                <a:latin typeface="Calibri"/>
                <a:cs typeface="Calibri"/>
              </a:rPr>
              <a:t>and to serve as the </a:t>
            </a:r>
            <a:r>
              <a:rPr lang="en-US" sz="4800" dirty="0">
                <a:solidFill>
                  <a:srgbClr val="FFFF00"/>
                </a:solidFill>
                <a:latin typeface="Calibri"/>
                <a:cs typeface="Calibri"/>
              </a:rPr>
              <a:t>engine</a:t>
            </a:r>
          </a:p>
          <a:p>
            <a:pPr>
              <a:lnSpc>
                <a:spcPts val="4700"/>
              </a:lnSpc>
            </a:pPr>
            <a:r>
              <a:rPr lang="en-US" sz="4800" dirty="0">
                <a:solidFill>
                  <a:srgbClr val="FFFF00"/>
                </a:solidFill>
                <a:latin typeface="Calibri"/>
                <a:cs typeface="Calibri"/>
              </a:rPr>
              <a:t>of the world economy.</a:t>
            </a:r>
            <a:endParaRPr lang="en-US" sz="28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957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00134" y="1378299"/>
            <a:ext cx="7426331" cy="47805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endParaRPr lang="en-US" sz="2800" b="1" dirty="0">
              <a:solidFill>
                <a:schemeClr val="tx1"/>
              </a:solidFill>
            </a:endParaRPr>
          </a:p>
          <a:p>
            <a:pPr>
              <a:lnSpc>
                <a:spcPts val="8000"/>
              </a:lnSpc>
            </a:pPr>
            <a:endParaRPr lang="en-US" sz="2800" b="1" dirty="0">
              <a:solidFill>
                <a:schemeClr val="tx1"/>
              </a:solidFill>
            </a:endParaRPr>
          </a:p>
          <a:p>
            <a:pPr>
              <a:lnSpc>
                <a:spcPts val="8000"/>
              </a:lnSpc>
            </a:pPr>
            <a:endParaRPr lang="en-US" sz="2800" b="1" dirty="0">
              <a:solidFill>
                <a:schemeClr val="tx1"/>
              </a:solidFill>
            </a:endParaRPr>
          </a:p>
          <a:p>
            <a:pPr>
              <a:lnSpc>
                <a:spcPts val="8000"/>
              </a:lnSpc>
            </a:pPr>
            <a:endParaRPr lang="en-US" sz="32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ts val="8000"/>
              </a:lnSpc>
            </a:pPr>
            <a:r>
              <a:rPr lang="en-US" sz="9600" spc="-17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</a:t>
            </a:r>
            <a:endParaRPr lang="en-US" sz="5000" spc="-17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ts val="8000"/>
              </a:lnSpc>
            </a:pPr>
            <a:r>
              <a:rPr lang="en-US" sz="5000" spc="-17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5000" spc="-170" dirty="0">
                <a:solidFill>
                  <a:schemeClr val="tx1"/>
                </a:solidFill>
                <a:latin typeface="Calibri"/>
                <a:cs typeface="Calibri"/>
              </a:rPr>
              <a:t>Solidarity and </a:t>
            </a:r>
          </a:p>
          <a:p>
            <a:pPr>
              <a:lnSpc>
                <a:spcPts val="8000"/>
              </a:lnSpc>
            </a:pPr>
            <a:r>
              <a:rPr lang="en-US" sz="5000" spc="-170" dirty="0">
                <a:solidFill>
                  <a:schemeClr val="tx1"/>
                </a:solidFill>
                <a:latin typeface="Calibri"/>
                <a:cs typeface="Calibri"/>
              </a:rPr>
              <a:t>Unity of Purpose</a:t>
            </a:r>
          </a:p>
          <a:p>
            <a:pPr>
              <a:lnSpc>
                <a:spcPts val="8000"/>
              </a:lnSpc>
            </a:pPr>
            <a:r>
              <a:rPr lang="en-US" sz="5400" spc="-17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 </a:t>
            </a:r>
          </a:p>
          <a:p>
            <a:pPr>
              <a:lnSpc>
                <a:spcPts val="8000"/>
              </a:lnSpc>
            </a:pPr>
            <a:endParaRPr lang="en-US" sz="2000" b="1" spc="-10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ts val="8000"/>
              </a:lnSpc>
            </a:pPr>
            <a:endParaRPr lang="en-US" sz="4800" spc="-10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242F8-4EA9-BE43-825F-D2E262B4A51A}"/>
              </a:ext>
            </a:extLst>
          </p:cNvPr>
          <p:cNvSpPr txBox="1"/>
          <p:nvPr/>
        </p:nvSpPr>
        <p:spPr>
          <a:xfrm>
            <a:off x="-182007" y="421144"/>
            <a:ext cx="8894206" cy="1484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260"/>
              </a:lnSpc>
            </a:pPr>
            <a:r>
              <a:rPr lang="en-US" sz="7000" spc="-100" dirty="0">
                <a:solidFill>
                  <a:srgbClr val="CB006A"/>
                </a:solidFill>
                <a:latin typeface="Calibri"/>
                <a:cs typeface="Calibri"/>
              </a:rPr>
              <a:t>Move</a:t>
            </a:r>
            <a:r>
              <a:rPr lang="en-US" sz="8000" spc="-100" dirty="0">
                <a:solidFill>
                  <a:srgbClr val="CB006A"/>
                </a:solidFill>
                <a:latin typeface="Calibri"/>
                <a:cs typeface="Calibri"/>
              </a:rPr>
              <a:t> forwards with </a:t>
            </a:r>
          </a:p>
          <a:p>
            <a:pPr algn="r">
              <a:lnSpc>
                <a:spcPts val="5260"/>
              </a:lnSpc>
            </a:pPr>
            <a:endParaRPr lang="en-US" sz="6000" spc="-100" dirty="0">
              <a:solidFill>
                <a:srgbClr val="9FDAFB">
                  <a:lumMod val="25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A group of people walking on a beach&#10;&#10;Description automatically generated">
            <a:extLst>
              <a:ext uri="{FF2B5EF4-FFF2-40B4-BE49-F238E27FC236}">
                <a16:creationId xmlns:a16="http://schemas.microsoft.com/office/drawing/2014/main" id="{30D329B5-B107-614B-8746-04F5E2571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00300" y="3237452"/>
            <a:ext cx="4826000" cy="302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" y="21"/>
            <a:ext cx="917697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70" y="-24071"/>
            <a:ext cx="5850352" cy="585035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20600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800"/>
              </a:lnSpc>
            </a:pPr>
            <a:r>
              <a:rPr lang="en-US" sz="8000" spc="-400" dirty="0">
                <a:solidFill>
                  <a:schemeClr val="bg1"/>
                </a:solidFill>
                <a:latin typeface="Calibri"/>
                <a:cs typeface="Calibri"/>
              </a:rPr>
              <a:t>UBUNTU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005" y="2649619"/>
            <a:ext cx="9144000" cy="619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3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I am because</a:t>
            </a:r>
          </a:p>
          <a:p>
            <a:pPr>
              <a:lnSpc>
                <a:spcPts val="33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you are</a:t>
            </a:r>
          </a:p>
          <a:p>
            <a:pPr>
              <a:lnSpc>
                <a:spcPts val="3300"/>
              </a:lnSpc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ts val="3300"/>
              </a:lnSpc>
            </a:pPr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" y="4743186"/>
            <a:ext cx="9176977" cy="358915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300"/>
              </a:lnSpc>
            </a:pPr>
            <a:endParaRPr lang="en-US" sz="1400" b="1" spc="-10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ts val="8400"/>
              </a:lnSpc>
            </a:pPr>
            <a:r>
              <a:rPr lang="en-US" sz="6600" spc="-250" dirty="0">
                <a:solidFill>
                  <a:srgbClr val="FFFF00"/>
                </a:solidFill>
                <a:latin typeface="Calibri"/>
                <a:cs typeface="Calibri"/>
              </a:rPr>
              <a:t>One person at a time</a:t>
            </a:r>
          </a:p>
          <a:p>
            <a:pPr>
              <a:lnSpc>
                <a:spcPts val="7300"/>
              </a:lnSpc>
            </a:pPr>
            <a:r>
              <a:rPr lang="en-US" sz="2800" spc="-1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 </a:t>
            </a:r>
          </a:p>
          <a:p>
            <a:pPr>
              <a:lnSpc>
                <a:spcPts val="7300"/>
              </a:lnSpc>
            </a:pPr>
            <a:r>
              <a:rPr lang="en-US" sz="2800" spc="-1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64502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f74081288c9ab5e4dd5eb7ff3f2f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688" y="-3921522"/>
            <a:ext cx="9294040" cy="1474666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73510" y="6655426"/>
            <a:ext cx="8770489" cy="60124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ts val="6800"/>
              </a:lnSpc>
              <a:spcBef>
                <a:spcPct val="0"/>
              </a:spcBef>
              <a:buNone/>
              <a:defRPr sz="6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680"/>
              </a:lnSpc>
            </a:pPr>
            <a:endParaRPr lang="en-US" sz="36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l">
              <a:lnSpc>
                <a:spcPts val="5680"/>
              </a:lnSpc>
            </a:pPr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</a:rPr>
              <a:t>Seize the moment</a:t>
            </a:r>
          </a:p>
          <a:p>
            <a:pPr algn="l">
              <a:lnSpc>
                <a:spcPts val="5680"/>
              </a:lnSpc>
            </a:pPr>
            <a:r>
              <a:rPr lang="en-US" sz="7200" dirty="0">
                <a:solidFill>
                  <a:schemeClr val="bg1"/>
                </a:solidFill>
                <a:latin typeface="Calibri"/>
                <a:cs typeface="Calibri"/>
              </a:rPr>
              <a:t>The best is yet to be!</a:t>
            </a:r>
          </a:p>
          <a:p>
            <a:pPr algn="l">
              <a:lnSpc>
                <a:spcPts val="5680"/>
              </a:lnSpc>
            </a:pPr>
            <a:r>
              <a:rPr lang="en-US" sz="72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</a:p>
          <a:p>
            <a:pPr algn="l">
              <a:lnSpc>
                <a:spcPts val="5680"/>
              </a:lnSpc>
            </a:pPr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669" y="2606293"/>
            <a:ext cx="3242537" cy="20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6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fdc124d0ef65ce49a87591d0a73b2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131" y="-1962506"/>
            <a:ext cx="8087262" cy="107830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B527D5-3C52-480E-928D-7679AB5E4000}"/>
              </a:ext>
            </a:extLst>
          </p:cNvPr>
          <p:cNvSpPr txBox="1">
            <a:spLocks/>
          </p:cNvSpPr>
          <p:nvPr/>
        </p:nvSpPr>
        <p:spPr>
          <a:xfrm>
            <a:off x="2021498" y="1939642"/>
            <a:ext cx="4482124" cy="25146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700"/>
              </a:lnSpc>
              <a:spcAft>
                <a:spcPts val="0"/>
              </a:spcAft>
            </a:pPr>
            <a:r>
              <a:rPr lang="en-US" sz="8000" spc="-160" dirty="0">
                <a:solidFill>
                  <a:srgbClr val="572D16"/>
                </a:solidFill>
                <a:latin typeface="Calibri"/>
                <a:ea typeface="Calibri"/>
                <a:cs typeface="Times New Roman"/>
              </a:rPr>
              <a:t>Lessons along the way…</a:t>
            </a:r>
            <a:endParaRPr lang="en-US" sz="8000" spc="-160" dirty="0">
              <a:solidFill>
                <a:srgbClr val="572D1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36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fdc124d0ef65ce49a87591d0a73b2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929" y="-1570689"/>
            <a:ext cx="8087262" cy="107830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DB527D5-3C52-480E-928D-7679AB5E4000}"/>
              </a:ext>
            </a:extLst>
          </p:cNvPr>
          <p:cNvSpPr txBox="1">
            <a:spLocks/>
          </p:cNvSpPr>
          <p:nvPr/>
        </p:nvSpPr>
        <p:spPr>
          <a:xfrm>
            <a:off x="1152823" y="1094713"/>
            <a:ext cx="7003319" cy="25146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700"/>
              </a:lnSpc>
              <a:spcAft>
                <a:spcPts val="0"/>
              </a:spcAft>
            </a:pPr>
            <a:r>
              <a:rPr lang="en-US" sz="16600" spc="-160" dirty="0">
                <a:solidFill>
                  <a:srgbClr val="572D16"/>
                </a:solidFill>
                <a:latin typeface="Calibri"/>
                <a:ea typeface="Calibri"/>
                <a:cs typeface="Times New Roman"/>
              </a:rPr>
              <a:t>learning</a:t>
            </a:r>
            <a:endParaRPr lang="en-US" sz="16600" spc="-160" dirty="0">
              <a:solidFill>
                <a:srgbClr val="572D16"/>
              </a:solidFill>
              <a:latin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527D5-3C52-480E-928D-7679AB5E4000}"/>
              </a:ext>
            </a:extLst>
          </p:cNvPr>
          <p:cNvSpPr txBox="1">
            <a:spLocks/>
          </p:cNvSpPr>
          <p:nvPr/>
        </p:nvSpPr>
        <p:spPr>
          <a:xfrm>
            <a:off x="2657759" y="-821351"/>
            <a:ext cx="3828482" cy="25146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700"/>
              </a:lnSpc>
              <a:spcAft>
                <a:spcPts val="0"/>
              </a:spcAft>
            </a:pPr>
            <a:r>
              <a:rPr lang="en-US" sz="8000" spc="-16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embrace</a:t>
            </a:r>
            <a:endParaRPr lang="en-US" sz="8000" spc="-16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CD69A7-0C06-7645-A9EB-7B4F85E04A2B}"/>
              </a:ext>
            </a:extLst>
          </p:cNvPr>
          <p:cNvSpPr txBox="1"/>
          <p:nvPr/>
        </p:nvSpPr>
        <p:spPr>
          <a:xfrm>
            <a:off x="504245" y="4207849"/>
            <a:ext cx="464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effectLst>
                  <a:outerShdw blurRad="50800" dist="50800" dir="5400000" sx="9000" sy="9000" algn="ctr" rotWithShape="0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Liken to a </a:t>
            </a:r>
          </a:p>
          <a:p>
            <a:r>
              <a:rPr lang="en-US" sz="4000" b="1" i="1" dirty="0">
                <a:effectLst>
                  <a:outerShdw blurRad="50800" dist="50800" dir="5400000" sx="9000" sy="9000" algn="ctr" rotWithShape="0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university education…</a:t>
            </a:r>
          </a:p>
        </p:txBody>
      </p:sp>
      <p:pic>
        <p:nvPicPr>
          <p:cNvPr id="4" name="Picture 3" descr="A dark room&#10;&#10;Description automatically generated">
            <a:extLst>
              <a:ext uri="{FF2B5EF4-FFF2-40B4-BE49-F238E27FC236}">
                <a16:creationId xmlns:a16="http://schemas.microsoft.com/office/drawing/2014/main" id="{348D2EA2-636A-0D47-9DD8-03613CA3C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38063" y="4095405"/>
            <a:ext cx="5969000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7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7459385_10215622328781799_508587216455385027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" y="-393657"/>
            <a:ext cx="4145954" cy="2914636"/>
          </a:xfrm>
          <a:prstGeom prst="rect">
            <a:avLst/>
          </a:prstGeom>
        </p:spPr>
      </p:pic>
      <p:pic>
        <p:nvPicPr>
          <p:cNvPr id="10" name="Picture 9" descr="Coring Picture in KL after S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29" y="-348371"/>
            <a:ext cx="5545474" cy="2869350"/>
          </a:xfrm>
          <a:prstGeom prst="rect">
            <a:avLst/>
          </a:prstGeom>
        </p:spPr>
      </p:pic>
      <p:pic>
        <p:nvPicPr>
          <p:cNvPr id="14" name="Picture 13" descr="Screen Shot 2018-09-14 at 2.55.5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9" y="3392939"/>
            <a:ext cx="9467332" cy="37264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" y="2520979"/>
            <a:ext cx="9336603" cy="1512589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18699" y="3076749"/>
            <a:ext cx="9125323" cy="670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400"/>
              </a:lnSpc>
              <a:spcAft>
                <a:spcPts val="0"/>
              </a:spcAft>
            </a:pPr>
            <a:r>
              <a:rPr lang="en-US" sz="8800" spc="-100" dirty="0">
                <a:solidFill>
                  <a:schemeClr val="bg1"/>
                </a:solidFill>
                <a:ea typeface="Calibri"/>
                <a:cs typeface="Times New Roman"/>
              </a:rPr>
              <a:t>Go to events!</a:t>
            </a:r>
          </a:p>
        </p:txBody>
      </p:sp>
    </p:spTree>
    <p:extLst>
      <p:ext uri="{BB962C8B-B14F-4D97-AF65-F5344CB8AC3E}">
        <p14:creationId xmlns:p14="http://schemas.microsoft.com/office/powerpoint/2010/main" val="26359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jr-ridinger-speaking74_n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9" y="-736949"/>
            <a:ext cx="11021677" cy="77430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8085" y="-736949"/>
            <a:ext cx="6834987" cy="6787302"/>
          </a:xfrm>
          <a:prstGeom prst="ellipse">
            <a:avLst/>
          </a:prstGeom>
          <a:solidFill>
            <a:schemeClr val="bg1">
              <a:alpha val="27000"/>
            </a:schemeClr>
          </a:solidFill>
          <a:ln>
            <a:noFill/>
          </a:ln>
          <a:effectLst>
            <a:outerShdw blurRad="317500" dist="23000" dir="5400000" rotWithShape="0">
              <a:srgbClr val="000000">
                <a:alpha val="8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136475" y="2250775"/>
            <a:ext cx="6834987" cy="192564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5700"/>
              </a:lnSpc>
            </a:pPr>
            <a:r>
              <a:rPr lang="en-SG" sz="11000" spc="-150" dirty="0">
                <a:solidFill>
                  <a:srgbClr val="FFFF00"/>
                </a:solidFill>
                <a:latin typeface="Calibri"/>
              </a:rPr>
              <a:t>you’ll</a:t>
            </a:r>
          </a:p>
          <a:p>
            <a:pPr algn="r">
              <a:lnSpc>
                <a:spcPts val="5700"/>
              </a:lnSpc>
            </a:pPr>
            <a:r>
              <a:rPr lang="en-SG" sz="11000" spc="-150" dirty="0">
                <a:solidFill>
                  <a:srgbClr val="FFFF00"/>
                </a:solidFill>
                <a:latin typeface="Calibri"/>
              </a:rPr>
              <a:t>disappear</a:t>
            </a:r>
            <a:endParaRPr lang="en-US" sz="11000" spc="-15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1400637" y="1287954"/>
            <a:ext cx="3081463" cy="192564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100"/>
              </a:lnSpc>
            </a:pPr>
            <a:r>
              <a:rPr lang="en-SG" sz="4800" dirty="0">
                <a:solidFill>
                  <a:prstClr val="white"/>
                </a:solidFill>
                <a:latin typeface="Calibri"/>
              </a:rPr>
              <a:t>without</a:t>
            </a:r>
          </a:p>
          <a:p>
            <a:pPr algn="l">
              <a:lnSpc>
                <a:spcPts val="3100"/>
              </a:lnSpc>
            </a:pPr>
            <a:r>
              <a:rPr lang="en-SG" sz="4800" dirty="0">
                <a:solidFill>
                  <a:prstClr val="white"/>
                </a:solidFill>
                <a:latin typeface="Calibri"/>
              </a:rPr>
              <a:t>attending</a:t>
            </a:r>
          </a:p>
          <a:p>
            <a:pPr algn="l">
              <a:lnSpc>
                <a:spcPts val="3100"/>
              </a:lnSpc>
            </a:pPr>
            <a:r>
              <a:rPr lang="en-SG" sz="4800" dirty="0">
                <a:solidFill>
                  <a:prstClr val="white"/>
                </a:solidFill>
                <a:latin typeface="Calibri"/>
              </a:rPr>
              <a:t>events</a:t>
            </a:r>
            <a:r>
              <a:rPr lang="is-IS" sz="4800" dirty="0">
                <a:solidFill>
                  <a:prstClr val="white"/>
                </a:solidFill>
                <a:latin typeface="Calibri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6520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1553212" y="5252944"/>
            <a:ext cx="6027977" cy="66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960"/>
              </a:lnSpc>
            </a:pPr>
            <a:r>
              <a:rPr lang="en-SG" sz="3400" dirty="0">
                <a:solidFill>
                  <a:prstClr val="white"/>
                </a:solidFill>
                <a:latin typeface="Calibri"/>
              </a:rPr>
              <a:t>to education, belief, hope &amp; faith</a:t>
            </a:r>
            <a:endParaRPr lang="en-US" sz="3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27459385_10215622328781799_508587216455385027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458" y="419771"/>
            <a:ext cx="5065889" cy="4018972"/>
          </a:xfrm>
          <a:prstGeom prst="rect">
            <a:avLst/>
          </a:prstGeo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115488DE-A35E-4EC1-9159-EC8A8971339D}"/>
              </a:ext>
            </a:extLst>
          </p:cNvPr>
          <p:cNvSpPr txBox="1">
            <a:spLocks/>
          </p:cNvSpPr>
          <p:nvPr/>
        </p:nvSpPr>
        <p:spPr>
          <a:xfrm>
            <a:off x="13" y="542133"/>
            <a:ext cx="9143999" cy="66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60"/>
              </a:lnSpc>
            </a:pPr>
            <a:r>
              <a:rPr lang="en-SG" sz="4000" dirty="0">
                <a:solidFill>
                  <a:prstClr val="white"/>
                </a:solidFill>
                <a:latin typeface="Calibri"/>
              </a:rPr>
              <a:t>The Uniqueness</a:t>
            </a:r>
          </a:p>
          <a:p>
            <a:pPr>
              <a:lnSpc>
                <a:spcPts val="4660"/>
              </a:lnSpc>
            </a:pPr>
            <a:r>
              <a:rPr lang="en-SG" sz="4000" dirty="0">
                <a:solidFill>
                  <a:prstClr val="white"/>
                </a:solidFill>
                <a:latin typeface="Calibri"/>
              </a:rPr>
              <a:t>The Privileges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212" y="2436791"/>
            <a:ext cx="6027977" cy="157607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212" y="4473134"/>
            <a:ext cx="6027977" cy="76098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89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theme/_rels/them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1104</Words>
  <Application>Microsoft Office PowerPoint</Application>
  <PresentationFormat>On-screen Show (4:3)</PresentationFormat>
  <Paragraphs>367</Paragraphs>
  <Slides>43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Calibri</vt:lpstr>
      <vt:lpstr>Candara</vt:lpstr>
      <vt:lpstr>Mistral</vt:lpstr>
      <vt:lpstr>Old Antic Bold</vt:lpstr>
      <vt:lpstr>Times New Roman</vt:lpstr>
      <vt:lpstr>1_Office Theme</vt:lpstr>
      <vt:lpstr>3_Office Theme</vt:lpstr>
      <vt:lpstr>4_Office Theme</vt:lpstr>
      <vt:lpstr>Infusion</vt:lpstr>
      <vt:lpstr>4_Infusion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Liyen Ho</dc:creator>
  <cp:lastModifiedBy>Kylie Leeson</cp:lastModifiedBy>
  <cp:revision>98</cp:revision>
  <dcterms:created xsi:type="dcterms:W3CDTF">2019-03-12T14:38:47Z</dcterms:created>
  <dcterms:modified xsi:type="dcterms:W3CDTF">2019-05-02T04:20:46Z</dcterms:modified>
</cp:coreProperties>
</file>